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9"/>
  </p:notesMasterIdLst>
  <p:handoutMasterIdLst>
    <p:handoutMasterId r:id="rId60"/>
  </p:handoutMasterIdLst>
  <p:sldIdLst>
    <p:sldId id="560" r:id="rId2"/>
    <p:sldId id="374" r:id="rId3"/>
    <p:sldId id="721" r:id="rId4"/>
    <p:sldId id="711" r:id="rId5"/>
    <p:sldId id="640" r:id="rId6"/>
    <p:sldId id="744" r:id="rId7"/>
    <p:sldId id="591" r:id="rId8"/>
    <p:sldId id="642" r:id="rId9"/>
    <p:sldId id="643" r:id="rId10"/>
    <p:sldId id="745" r:id="rId11"/>
    <p:sldId id="645" r:id="rId12"/>
    <p:sldId id="647" r:id="rId13"/>
    <p:sldId id="648" r:id="rId14"/>
    <p:sldId id="649" r:id="rId15"/>
    <p:sldId id="650" r:id="rId16"/>
    <p:sldId id="746" r:id="rId17"/>
    <p:sldId id="685" r:id="rId18"/>
    <p:sldId id="689" r:id="rId19"/>
    <p:sldId id="664" r:id="rId20"/>
    <p:sldId id="696" r:id="rId21"/>
    <p:sldId id="686" r:id="rId22"/>
    <p:sldId id="695" r:id="rId23"/>
    <p:sldId id="747" r:id="rId24"/>
    <p:sldId id="698" r:id="rId25"/>
    <p:sldId id="699" r:id="rId26"/>
    <p:sldId id="748" r:id="rId27"/>
    <p:sldId id="722" r:id="rId28"/>
    <p:sldId id="723" r:id="rId29"/>
    <p:sldId id="682" r:id="rId30"/>
    <p:sldId id="728" r:id="rId31"/>
    <p:sldId id="729" r:id="rId32"/>
    <p:sldId id="730" r:id="rId33"/>
    <p:sldId id="709" r:id="rId34"/>
    <p:sldId id="731" r:id="rId35"/>
    <p:sldId id="710" r:id="rId36"/>
    <p:sldId id="749" r:id="rId37"/>
    <p:sldId id="701" r:id="rId38"/>
    <p:sldId id="741" r:id="rId39"/>
    <p:sldId id="703" r:id="rId40"/>
    <p:sldId id="704" r:id="rId41"/>
    <p:sldId id="702" r:id="rId42"/>
    <p:sldId id="743" r:id="rId43"/>
    <p:sldId id="706" r:id="rId44"/>
    <p:sldId id="705" r:id="rId45"/>
    <p:sldId id="750" r:id="rId46"/>
    <p:sldId id="720" r:id="rId47"/>
    <p:sldId id="751" r:id="rId48"/>
    <p:sldId id="556" r:id="rId49"/>
    <p:sldId id="528" r:id="rId50"/>
    <p:sldId id="660" r:id="rId51"/>
    <p:sldId id="472" r:id="rId52"/>
    <p:sldId id="661" r:id="rId53"/>
    <p:sldId id="662" r:id="rId54"/>
    <p:sldId id="690" r:id="rId55"/>
    <p:sldId id="691" r:id="rId56"/>
    <p:sldId id="692" r:id="rId57"/>
    <p:sldId id="69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95"/>
    <p:restoredTop sz="87771"/>
  </p:normalViewPr>
  <p:slideViewPr>
    <p:cSldViewPr snapToGrid="0" snapToObjects="1">
      <p:cViewPr varScale="1">
        <p:scale>
          <a:sx n="134" d="100"/>
          <a:sy n="134" d="100"/>
        </p:scale>
        <p:origin x="360" y="192"/>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4/15/22</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4/15/22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2471170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231560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Risso</a:t>
            </a:r>
            <a:r>
              <a:rPr lang="en-US" dirty="0"/>
              <a:t> et al 2014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339916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396223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37825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3717787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Stuart et al 2018</a:t>
            </a:r>
          </a:p>
        </p:txBody>
      </p:sp>
      <p:sp>
        <p:nvSpPr>
          <p:cNvPr id="4" name="Slide Number Placeholder 3"/>
          <p:cNvSpPr>
            <a:spLocks noGrp="1"/>
          </p:cNvSpPr>
          <p:nvPr>
            <p:ph type="sldNum" sz="quarter" idx="5"/>
          </p:nvPr>
        </p:nvSpPr>
        <p:spPr/>
        <p:txBody>
          <a:bodyPr/>
          <a:lstStyle/>
          <a:p>
            <a:fld id="{39297335-E23B-0545-8DFE-98A3B1147F8C}" type="slidenum">
              <a:rPr lang="en-US" smtClean="0"/>
              <a:pPr/>
              <a:t>33</a:t>
            </a:fld>
            <a:endParaRPr lang="en-US" dirty="0"/>
          </a:p>
        </p:txBody>
      </p:sp>
    </p:spTree>
    <p:extLst>
      <p:ext uri="{BB962C8B-B14F-4D97-AF65-F5344CB8AC3E}">
        <p14:creationId xmlns:p14="http://schemas.microsoft.com/office/powerpoint/2010/main" val="2759629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pubmed.ncbi.nlm.nih.gov</a:t>
            </a:r>
            <a:r>
              <a:rPr lang="en-US" dirty="0"/>
              <a:t>/31740819/</a:t>
            </a:r>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566841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36</a:t>
            </a:fld>
            <a:endParaRPr lang="en-US" dirty="0"/>
          </a:p>
        </p:txBody>
      </p:sp>
    </p:spTree>
    <p:extLst>
      <p:ext uri="{BB962C8B-B14F-4D97-AF65-F5344CB8AC3E}">
        <p14:creationId xmlns:p14="http://schemas.microsoft.com/office/powerpoint/2010/main" val="3599478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37</a:t>
            </a:fld>
            <a:endParaRPr lang="en-US" dirty="0"/>
          </a:p>
        </p:txBody>
      </p:sp>
    </p:spTree>
    <p:extLst>
      <p:ext uri="{BB962C8B-B14F-4D97-AF65-F5344CB8AC3E}">
        <p14:creationId xmlns:p14="http://schemas.microsoft.com/office/powerpoint/2010/main" val="310119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45</a:t>
            </a:fld>
            <a:endParaRPr lang="en-US" dirty="0"/>
          </a:p>
        </p:txBody>
      </p:sp>
    </p:spTree>
    <p:extLst>
      <p:ext uri="{BB962C8B-B14F-4D97-AF65-F5344CB8AC3E}">
        <p14:creationId xmlns:p14="http://schemas.microsoft.com/office/powerpoint/2010/main" val="128887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f745286e6a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f745286e6a_0_277:notes"/>
          <p:cNvSpPr txBox="1">
            <a:spLocks noGrp="1"/>
          </p:cNvSpPr>
          <p:nvPr>
            <p:ph type="body" idx="1"/>
          </p:nvPr>
        </p:nvSpPr>
        <p:spPr>
          <a:xfrm>
            <a:off x="685800" y="4400549"/>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2" name="Google Shape;1402;gf745286e6a_0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46</a:t>
            </a:fld>
            <a:endParaRPr lang="en-US" dirty="0"/>
          </a:p>
        </p:txBody>
      </p:sp>
    </p:spTree>
    <p:extLst>
      <p:ext uri="{BB962C8B-B14F-4D97-AF65-F5344CB8AC3E}">
        <p14:creationId xmlns:p14="http://schemas.microsoft.com/office/powerpoint/2010/main" val="2134704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51</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bioconductor.org</a:t>
            </a:r>
            <a:r>
              <a:rPr lang="en-US" dirty="0"/>
              <a:t>/books/release/OSCA/</a:t>
            </a:r>
            <a:r>
              <a:rPr lang="en-US" dirty="0" err="1"/>
              <a:t>normalization.html#normalization-by-deconvolution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54</a:t>
            </a:fld>
            <a:endParaRPr lang="en-US" dirty="0"/>
          </a:p>
        </p:txBody>
      </p:sp>
    </p:spTree>
    <p:extLst>
      <p:ext uri="{BB962C8B-B14F-4D97-AF65-F5344CB8AC3E}">
        <p14:creationId xmlns:p14="http://schemas.microsoft.com/office/powerpoint/2010/main" val="352543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
            </a:r>
            <a:r>
              <a:rPr lang="en-US" sz="1200" b="0" i="1" kern="1200" dirty="0">
                <a:solidFill>
                  <a:schemeClr val="tx1"/>
                </a:solidFill>
                <a:effectLst/>
                <a:latin typeface="Arial" charset="0"/>
                <a:ea typeface="+mn-ea"/>
                <a:cs typeface="+mn-cs"/>
              </a:rPr>
              <a:t>et al. Genome Biology </a:t>
            </a:r>
            <a:r>
              <a:rPr lang="en-US" sz="1200" b="0" i="0" kern="1200" dirty="0">
                <a:solidFill>
                  <a:schemeClr val="tx1"/>
                </a:solidFill>
                <a:effectLst/>
                <a:latin typeface="Arial" charset="0"/>
                <a:ea typeface="+mn-ea"/>
                <a:cs typeface="+mn-cs"/>
              </a:rPr>
              <a:t>(2016) 17:75 </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55</a:t>
            </a:fld>
            <a:endParaRPr lang="en-US" dirty="0"/>
          </a:p>
        </p:txBody>
      </p:sp>
    </p:spTree>
    <p:extLst>
      <p:ext uri="{BB962C8B-B14F-4D97-AF65-F5344CB8AC3E}">
        <p14:creationId xmlns:p14="http://schemas.microsoft.com/office/powerpoint/2010/main" val="71259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42344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1842264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2723450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1696372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277602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a:t>
            </a:fld>
            <a:endParaRPr lang="en-US" dirty="0"/>
          </a:p>
        </p:txBody>
      </p:sp>
    </p:spTree>
    <p:extLst>
      <p:ext uri="{BB962C8B-B14F-4D97-AF65-F5344CB8AC3E}">
        <p14:creationId xmlns:p14="http://schemas.microsoft.com/office/powerpoint/2010/main" val="219031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1958256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4/15/22</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4/15/22</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29034-3E92-EA43-8695-5847E49E3D3C}"/>
              </a:ext>
            </a:extLst>
          </p:cNvPr>
          <p:cNvSpPr>
            <a:spLocks noGrp="1"/>
          </p:cNvSpPr>
          <p:nvPr>
            <p:ph type="dt" sz="half" idx="10"/>
          </p:nvPr>
        </p:nvSpPr>
        <p:spPr/>
        <p:txBody>
          <a:bodyPr/>
          <a:lstStyle/>
          <a:p>
            <a:fld id="{8641D226-0294-9E42-8E4F-806E71086749}" type="datetimeFigureOut">
              <a:rPr lang="en-US" smtClean="0"/>
              <a:t>4/15/22</a:t>
            </a:fld>
            <a:endParaRPr lang="en-US"/>
          </a:p>
        </p:txBody>
      </p:sp>
      <p:sp>
        <p:nvSpPr>
          <p:cNvPr id="5" name="Footer Placeholder 4">
            <a:extLst>
              <a:ext uri="{FF2B5EF4-FFF2-40B4-BE49-F238E27FC236}">
                <a16:creationId xmlns:a16="http://schemas.microsoft.com/office/drawing/2014/main" id="{AEAF662D-5D72-304B-B26F-DA8F1F2D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6880-11E1-C54E-9CC3-5D3150D5BF4C}"/>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ext uri="{BB962C8B-B14F-4D97-AF65-F5344CB8AC3E}">
        <p14:creationId xmlns:p14="http://schemas.microsoft.com/office/powerpoint/2010/main" val="344148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4/15/22</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4/15/22</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4/15/22</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 id="2147483781" r:id="rId13"/>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docs.google.com/document/d/1v7amOkxXTQLsuWLeSVxD6dLGydxgiv98VyFPbP9Xygk/edit"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www.surveymonkey.com/r/F75J6VZ"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5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519616" y="5467527"/>
            <a:ext cx="9144000" cy="1253677"/>
          </a:xfrm>
        </p:spPr>
        <p:txBody>
          <a:bodyPr/>
          <a:lstStyle/>
          <a:p>
            <a:r>
              <a:rPr lang="en-US" dirty="0"/>
              <a:t>Reuben Thomas</a:t>
            </a:r>
          </a:p>
          <a:p>
            <a:r>
              <a:rPr lang="en-US" dirty="0"/>
              <a:t>Gladstone Bioinformatics Core</a:t>
            </a:r>
          </a:p>
          <a:p>
            <a:r>
              <a:rPr lang="en-US" dirty="0"/>
              <a:t>April 18th, 2021</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4400" b="1" u="sng" dirty="0"/>
              <a:t>Session 3: </a:t>
            </a:r>
            <a:r>
              <a:rPr lang="en-US" sz="4400" b="1" dirty="0"/>
              <a:t>Single-cell RNA-seq</a:t>
            </a:r>
            <a:br>
              <a:rPr lang="en-US" sz="4400" dirty="0"/>
            </a:br>
            <a:r>
              <a:rPr lang="en-US" sz="4400" dirty="0"/>
              <a:t>Normalization, Differential Expression and Batch Correction</a:t>
            </a:r>
          </a:p>
        </p:txBody>
      </p:sp>
      <p:sp>
        <p:nvSpPr>
          <p:cNvPr id="4" name="Text Placeholder 3">
            <a:extLst>
              <a:ext uri="{FF2B5EF4-FFF2-40B4-BE49-F238E27FC236}">
                <a16:creationId xmlns:a16="http://schemas.microsoft.com/office/drawing/2014/main" id="{AE4346D5-06E0-2C42-B3E4-8BBFA4687BA5}"/>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9B2284F4-FB87-B442-B457-F37A0CAF3E92}"/>
              </a:ext>
            </a:extLst>
          </p:cNvPr>
          <p:cNvSpPr/>
          <p:nvPr/>
        </p:nvSpPr>
        <p:spPr>
          <a:xfrm>
            <a:off x="5977217" y="3244334"/>
            <a:ext cx="237566" cy="369332"/>
          </a:xfrm>
          <a:prstGeom prst="rect">
            <a:avLst/>
          </a:prstGeom>
        </p:spPr>
        <p:txBody>
          <a:bodyPr wrap="none">
            <a:spAutoFit/>
          </a:bodyPr>
          <a:lstStyle/>
          <a:p>
            <a:r>
              <a:rPr lang="en-US" dirty="0">
                <a:solidFill>
                  <a:srgbClr val="000000"/>
                </a:solidFill>
              </a:rPr>
              <a:t> </a:t>
            </a:r>
            <a:endParaRPr lang="en-US"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b="1"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4113458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Predictors of gene expression in a given cell</a:t>
            </a:r>
          </a:p>
        </p:txBody>
      </p:sp>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57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could use cluster as surrogate for cell-type</a:t>
            </a:r>
          </a:p>
        </p:txBody>
      </p:sp>
      <p:pic>
        <p:nvPicPr>
          <p:cNvPr id="4" name="Picture 3" descr="DataDredg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552" y="1935239"/>
            <a:ext cx="4754638" cy="4754638"/>
          </a:xfrm>
          <a:prstGeom prst="rect">
            <a:avLst/>
          </a:prstGeom>
        </p:spPr>
      </p:pic>
      <p:sp>
        <p:nvSpPr>
          <p:cNvPr id="5" name="TextBox 4"/>
          <p:cNvSpPr txBox="1"/>
          <p:nvPr/>
        </p:nvSpPr>
        <p:spPr>
          <a:xfrm>
            <a:off x="7474857" y="3277793"/>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FF0000"/>
                </a:solidFill>
                <a:latin typeface="Helvetica" charset="0"/>
                <a:ea typeface="Times New Roman" charset="0"/>
                <a:cs typeface="Arial" charset="0"/>
              </a:rPr>
              <a:t>Cell-type ~ cluster</a:t>
            </a:r>
          </a:p>
        </p:txBody>
      </p:sp>
      <p:sp>
        <p:nvSpPr>
          <p:cNvPr id="6" name="TextBox 5"/>
          <p:cNvSpPr txBox="1"/>
          <p:nvPr/>
        </p:nvSpPr>
        <p:spPr>
          <a:xfrm>
            <a:off x="5890388" y="5503333"/>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Data dredging: </a:t>
            </a:r>
            <a:r>
              <a:rPr lang="en-US" sz="2000" i="1" dirty="0">
                <a:latin typeface="Helvetica" charset="0"/>
                <a:ea typeface="Times New Roman" charset="0"/>
                <a:cs typeface="Arial" charset="0"/>
              </a:rPr>
              <a:t>use the same data to define</a:t>
            </a:r>
          </a:p>
          <a:p>
            <a:pPr>
              <a:spcAft>
                <a:spcPts val="600"/>
              </a:spcAft>
            </a:pPr>
            <a:r>
              <a:rPr lang="en-US" sz="2000" i="1" dirty="0">
                <a:latin typeface="Helvetica" charset="0"/>
                <a:ea typeface="Times New Roman" charset="0"/>
                <a:cs typeface="Arial" charset="0"/>
              </a:rPr>
              <a:t>clusters of cells and differences in gene expression </a:t>
            </a:r>
          </a:p>
          <a:p>
            <a:pPr>
              <a:spcAft>
                <a:spcPts val="600"/>
              </a:spcAft>
            </a:pPr>
            <a:r>
              <a:rPr lang="en-US" sz="2000" i="1" dirty="0">
                <a:latin typeface="Helvetica" charset="0"/>
                <a:ea typeface="Times New Roman" charset="0"/>
                <a:cs typeface="Arial" charset="0"/>
              </a:rPr>
              <a:t>between these clusters </a:t>
            </a:r>
          </a:p>
        </p:txBody>
      </p:sp>
      <p:sp>
        <p:nvSpPr>
          <p:cNvPr id="7" name="TextBox 6"/>
          <p:cNvSpPr txBox="1"/>
          <p:nvPr/>
        </p:nvSpPr>
        <p:spPr>
          <a:xfrm>
            <a:off x="6942656" y="4818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Phosphate Inline"/>
                <a:ea typeface="Times New Roman" charset="0"/>
                <a:cs typeface="Phosphate Inline"/>
              </a:rPr>
              <a:t>WARNING:</a:t>
            </a:r>
          </a:p>
        </p:txBody>
      </p:sp>
    </p:spTree>
    <p:extLst>
      <p:ext uri="{BB962C8B-B14F-4D97-AF65-F5344CB8AC3E}">
        <p14:creationId xmlns:p14="http://schemas.microsoft.com/office/powerpoint/2010/main" val="203251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2" name="Group 1"/>
          <p:cNvGrpSpPr/>
          <p:nvPr/>
        </p:nvGrpSpPr>
        <p:grpSpPr>
          <a:xfrm>
            <a:off x="2737827" y="1854685"/>
            <a:ext cx="6197806" cy="4709072"/>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3783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5" name="Group 4"/>
          <p:cNvGrpSpPr/>
          <p:nvPr/>
        </p:nvGrpSpPr>
        <p:grpSpPr>
          <a:xfrm>
            <a:off x="1395025" y="2545498"/>
            <a:ext cx="9449881" cy="3193615"/>
            <a:chOff x="651348" y="2970073"/>
            <a:chExt cx="9449881" cy="3193615"/>
          </a:xfrm>
        </p:grpSpPr>
        <p:grpSp>
          <p:nvGrpSpPr>
            <p:cNvPr id="2" name="Group 1"/>
            <p:cNvGrpSpPr/>
            <p:nvPr/>
          </p:nvGrpSpPr>
          <p:grpSpPr>
            <a:xfrm>
              <a:off x="651348" y="2970073"/>
              <a:ext cx="3884521" cy="3177277"/>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4868484" y="3930741"/>
              <a:ext cx="914400" cy="914400"/>
            </a:xfrm>
            <a:prstGeom prst="rect">
              <a:avLst/>
            </a:prstGeom>
            <a:noFill/>
            <a:ln>
              <a:noFill/>
            </a:ln>
          </p:spPr>
          <p:txBody>
            <a:bodyPr wrap="none" rtlCol="0" anchor="ctr" anchorCtr="0">
              <a:noAutofit/>
            </a:bodyPr>
            <a:lstStyle/>
            <a:p>
              <a:pPr>
                <a:spcAft>
                  <a:spcPts val="600"/>
                </a:spcAft>
              </a:pPr>
              <a:r>
                <a:rPr lang="mr-IN" sz="2000" dirty="0">
                  <a:latin typeface="Helvetica" charset="0"/>
                  <a:ea typeface="Times New Roman" charset="0"/>
                  <a:cs typeface="Arial" charset="0"/>
                </a:rPr>
                <a:t>……</a:t>
              </a:r>
              <a:r>
                <a:rPr lang="en-US" sz="2000" dirty="0">
                  <a:latin typeface="Helvetica" charset="0"/>
                  <a:ea typeface="Times New Roman" charset="0"/>
                  <a:cs typeface="Arial" charset="0"/>
                </a:rPr>
                <a:t>..</a:t>
              </a:r>
            </a:p>
          </p:txBody>
        </p:sp>
        <p:grpSp>
          <p:nvGrpSpPr>
            <p:cNvPr id="35" name="Group 34"/>
            <p:cNvGrpSpPr/>
            <p:nvPr/>
          </p:nvGrpSpPr>
          <p:grpSpPr>
            <a:xfrm>
              <a:off x="6216708" y="2986411"/>
              <a:ext cx="3884521" cy="3177277"/>
              <a:chOff x="2737827" y="1854685"/>
              <a:chExt cx="6197806" cy="4709072"/>
            </a:xfrm>
          </p:grpSpPr>
          <p:grpSp>
            <p:nvGrpSpPr>
              <p:cNvPr id="37" name="Group 36"/>
              <p:cNvGrpSpPr/>
              <p:nvPr/>
            </p:nvGrpSpPr>
            <p:grpSpPr>
              <a:xfrm>
                <a:off x="7151531" y="3592062"/>
                <a:ext cx="1784102" cy="914400"/>
                <a:chOff x="4641692" y="4045607"/>
                <a:chExt cx="1784102" cy="914400"/>
              </a:xfrm>
            </p:grpSpPr>
            <p:sp>
              <p:nvSpPr>
                <p:cNvPr id="57" name="Oval 5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7000</a:t>
                  </a:r>
                </a:p>
              </p:txBody>
            </p:sp>
          </p:grpSp>
          <p:grpSp>
            <p:nvGrpSpPr>
              <p:cNvPr id="39" name="Group 38"/>
              <p:cNvGrpSpPr/>
              <p:nvPr/>
            </p:nvGrpSpPr>
            <p:grpSpPr>
              <a:xfrm>
                <a:off x="2737827" y="1854685"/>
                <a:ext cx="1784102" cy="914400"/>
                <a:chOff x="4641692" y="4045607"/>
                <a:chExt cx="1784102" cy="914400"/>
              </a:xfrm>
            </p:grpSpPr>
            <p:sp>
              <p:nvSpPr>
                <p:cNvPr id="55" name="Oval 54"/>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40" name="Group 39"/>
              <p:cNvGrpSpPr/>
              <p:nvPr/>
            </p:nvGrpSpPr>
            <p:grpSpPr>
              <a:xfrm>
                <a:off x="2737827" y="3134862"/>
                <a:ext cx="1784102" cy="914400"/>
                <a:chOff x="4641692" y="4045607"/>
                <a:chExt cx="1784102" cy="914400"/>
              </a:xfrm>
            </p:grpSpPr>
            <p:sp>
              <p:nvSpPr>
                <p:cNvPr id="53" name="Oval 5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41" name="Group 40"/>
              <p:cNvGrpSpPr/>
              <p:nvPr/>
            </p:nvGrpSpPr>
            <p:grpSpPr>
              <a:xfrm>
                <a:off x="2737827" y="4470153"/>
                <a:ext cx="1784102" cy="914400"/>
                <a:chOff x="4641692" y="4045607"/>
                <a:chExt cx="1784102" cy="914400"/>
              </a:xfrm>
            </p:grpSpPr>
            <p:sp>
              <p:nvSpPr>
                <p:cNvPr id="51" name="Oval 50"/>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43" name="Group 42"/>
              <p:cNvGrpSpPr/>
              <p:nvPr/>
            </p:nvGrpSpPr>
            <p:grpSpPr>
              <a:xfrm>
                <a:off x="2783184" y="5649357"/>
                <a:ext cx="1784102" cy="914400"/>
                <a:chOff x="4641692" y="4045607"/>
                <a:chExt cx="1784102" cy="914400"/>
              </a:xfrm>
            </p:grpSpPr>
            <p:sp>
              <p:nvSpPr>
                <p:cNvPr id="49" name="Oval 48"/>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45" name="Straight Arrow Connector 44"/>
              <p:cNvCxnSpPr>
                <a:stCxn id="55"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3" idx="6"/>
                <a:endCxn id="57"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9" idx="6"/>
                <a:endCxn id="57"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1"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6" name="TextBox 5"/>
          <p:cNvSpPr txBox="1"/>
          <p:nvPr/>
        </p:nvSpPr>
        <p:spPr>
          <a:xfrm>
            <a:off x="153614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Gene1</a:t>
            </a:r>
          </a:p>
        </p:txBody>
      </p:sp>
      <p:sp>
        <p:nvSpPr>
          <p:cNvPr id="59" name="TextBox 58"/>
          <p:cNvSpPr txBox="1"/>
          <p:nvPr/>
        </p:nvSpPr>
        <p:spPr>
          <a:xfrm>
            <a:off x="703535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 7000</a:t>
            </a:r>
          </a:p>
        </p:txBody>
      </p:sp>
    </p:spTree>
    <p:extLst>
      <p:ext uri="{BB962C8B-B14F-4D97-AF65-F5344CB8AC3E}">
        <p14:creationId xmlns:p14="http://schemas.microsoft.com/office/powerpoint/2010/main" val="268474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and reproducibility</a:t>
            </a:r>
            <a:r>
              <a:rPr lang="en-US" b="1" i="1" dirty="0"/>
              <a:t>(simulated data)</a:t>
            </a:r>
          </a:p>
        </p:txBody>
      </p:sp>
      <p:pic>
        <p:nvPicPr>
          <p:cNvPr id="6" name="Picture 5" descr="HistogramOfPValues_n_ 30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 y="2907692"/>
            <a:ext cx="3950306" cy="3950306"/>
          </a:xfrm>
          <a:prstGeom prst="rect">
            <a:avLst/>
          </a:prstGeom>
        </p:spPr>
      </p:pic>
      <p:pic>
        <p:nvPicPr>
          <p:cNvPr id="2" name="Picture 1" descr="ScatterOfFoldChangesRepeatedExperiments_n_ 30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086" y="2895608"/>
            <a:ext cx="3962390" cy="3962390"/>
          </a:xfrm>
          <a:prstGeom prst="rect">
            <a:avLst/>
          </a:prstGeom>
        </p:spPr>
      </p:pic>
      <p:sp>
        <p:nvSpPr>
          <p:cNvPr id="7" name="TextBox 6"/>
          <p:cNvSpPr txBox="1"/>
          <p:nvPr/>
        </p:nvSpPr>
        <p:spPr>
          <a:xfrm>
            <a:off x="8200579" y="377371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Log odds ratio of the same gene </a:t>
            </a:r>
          </a:p>
          <a:p>
            <a:pPr>
              <a:spcAft>
                <a:spcPts val="600"/>
              </a:spcAft>
            </a:pPr>
            <a:r>
              <a:rPr lang="en-US" sz="2000" dirty="0">
                <a:latin typeface="Helvetica" charset="0"/>
                <a:ea typeface="Times New Roman" charset="0"/>
                <a:cs typeface="Arial" charset="0"/>
              </a:rPr>
              <a:t>having a </a:t>
            </a:r>
            <a:r>
              <a:rPr lang="en-US" sz="2000" dirty="0" err="1">
                <a:latin typeface="Helvetica" charset="0"/>
                <a:ea typeface="Times New Roman" charset="0"/>
                <a:cs typeface="Arial" charset="0"/>
              </a:rPr>
              <a:t>logFC</a:t>
            </a:r>
            <a:r>
              <a:rPr lang="en-US" sz="2000" dirty="0">
                <a:latin typeface="Helvetica" charset="0"/>
                <a:ea typeface="Times New Roman" charset="0"/>
                <a:cs typeface="Arial" charset="0"/>
              </a:rPr>
              <a:t> &gt; 1 in two</a:t>
            </a:r>
          </a:p>
          <a:p>
            <a:pPr>
              <a:spcAft>
                <a:spcPts val="600"/>
              </a:spcAft>
            </a:pPr>
            <a:r>
              <a:rPr lang="en-US" sz="2000" dirty="0">
                <a:latin typeface="Helvetica" charset="0"/>
                <a:ea typeface="Times New Roman" charset="0"/>
                <a:cs typeface="Arial" charset="0"/>
              </a:rPr>
              <a:t> independent experiments = 8</a:t>
            </a:r>
          </a:p>
        </p:txBody>
      </p:sp>
      <p:sp>
        <p:nvSpPr>
          <p:cNvPr id="4" name="TextBox 3">
            <a:extLst>
              <a:ext uri="{FF2B5EF4-FFF2-40B4-BE49-F238E27FC236}">
                <a16:creationId xmlns:a16="http://schemas.microsoft.com/office/drawing/2014/main" id="{235A6786-9D8C-0D42-AB19-981A6C4E4D9B}"/>
              </a:ext>
            </a:extLst>
          </p:cNvPr>
          <p:cNvSpPr txBox="1"/>
          <p:nvPr/>
        </p:nvSpPr>
        <p:spPr>
          <a:xfrm>
            <a:off x="2004205" y="1981208"/>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We would like for our claims to reproducible across repeated experiments!</a:t>
            </a:r>
          </a:p>
        </p:txBody>
      </p:sp>
    </p:spTree>
    <p:extLst>
      <p:ext uri="{BB962C8B-B14F-4D97-AF65-F5344CB8AC3E}">
        <p14:creationId xmlns:p14="http://schemas.microsoft.com/office/powerpoint/2010/main" val="21730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b="1" dirty="0"/>
              <a:t>Normalization</a:t>
            </a:r>
            <a:r>
              <a:rPr lang="en-US" sz="2000" dirty="0"/>
              <a:t>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84631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DF8BA-39E3-ED47-AC5F-4F12DA0E3136}"/>
              </a:ext>
            </a:extLst>
          </p:cNvPr>
          <p:cNvSpPr>
            <a:spLocks noGrp="1"/>
          </p:cNvSpPr>
          <p:nvPr>
            <p:ph type="body" sz="quarter" idx="10"/>
          </p:nvPr>
        </p:nvSpPr>
        <p:spPr>
          <a:xfrm>
            <a:off x="838200" y="1876483"/>
            <a:ext cx="10515600" cy="5201424"/>
          </a:xfrm>
        </p:spPr>
        <p:txBody>
          <a:bodyPr/>
          <a:lstStyle/>
          <a:p>
            <a:r>
              <a:rPr lang="en-US" dirty="0"/>
              <a:t>We would like to minimize variation/bias in gene expression due to technical and unwanted biological sources</a:t>
            </a:r>
          </a:p>
          <a:p>
            <a:r>
              <a:rPr lang="en-US" dirty="0"/>
              <a:t>Significance of conclusions will be questioned if one does perform these steps</a:t>
            </a:r>
          </a:p>
          <a:p>
            <a:r>
              <a:rPr lang="en-US" dirty="0"/>
              <a:t>RNA-seq counts are representative of RELATIVE and NOT ABSOLUTE levels of gene expression</a:t>
            </a:r>
          </a:p>
          <a:p>
            <a:pPr lvl="1"/>
            <a:r>
              <a:rPr lang="en-US" dirty="0"/>
              <a:t>Covid-19 sample1 in USA has body temperature 102 while </a:t>
            </a:r>
          </a:p>
          <a:p>
            <a:pPr marL="457200" lvl="1" indent="0">
              <a:buNone/>
            </a:pPr>
            <a:r>
              <a:rPr lang="en-US" dirty="0"/>
              <a:t>    Covid-19 sample2 in UK    has body temperature 39.</a:t>
            </a:r>
          </a:p>
          <a:p>
            <a:pPr lvl="1"/>
            <a:r>
              <a:rPr lang="en-US" dirty="0"/>
              <a:t>Gata4 gene has 103 read counts in replicate 1 at E9.5, </a:t>
            </a:r>
          </a:p>
          <a:p>
            <a:pPr marL="457200" lvl="1" indent="0">
              <a:buNone/>
            </a:pPr>
            <a:r>
              <a:rPr lang="en-US" dirty="0"/>
              <a:t>                        has 576 read counts in replicate 3 at E11.5</a:t>
            </a:r>
          </a:p>
          <a:p>
            <a:endParaRPr lang="en-US" dirty="0"/>
          </a:p>
          <a:p>
            <a:endParaRPr lang="en-US" dirty="0"/>
          </a:p>
        </p:txBody>
      </p:sp>
      <p:sp>
        <p:nvSpPr>
          <p:cNvPr id="3" name="Title 2">
            <a:extLst>
              <a:ext uri="{FF2B5EF4-FFF2-40B4-BE49-F238E27FC236}">
                <a16:creationId xmlns:a16="http://schemas.microsoft.com/office/drawing/2014/main" id="{AC9B56AB-9184-EA4A-BC33-EF2FE187326E}"/>
              </a:ext>
            </a:extLst>
          </p:cNvPr>
          <p:cNvSpPr>
            <a:spLocks noGrp="1"/>
          </p:cNvSpPr>
          <p:nvPr>
            <p:ph type="title"/>
          </p:nvPr>
        </p:nvSpPr>
        <p:spPr/>
        <p:txBody>
          <a:bodyPr/>
          <a:lstStyle/>
          <a:p>
            <a:r>
              <a:rPr lang="en-US" dirty="0"/>
              <a:t>Why all this fuss about normalization and batch correction?</a:t>
            </a:r>
          </a:p>
        </p:txBody>
      </p:sp>
    </p:spTree>
    <p:extLst>
      <p:ext uri="{BB962C8B-B14F-4D97-AF65-F5344CB8AC3E}">
        <p14:creationId xmlns:p14="http://schemas.microsoft.com/office/powerpoint/2010/main" val="2040882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656492-6FD8-1C4C-9971-83EE44BB0472}"/>
              </a:ext>
            </a:extLst>
          </p:cNvPr>
          <p:cNvSpPr>
            <a:spLocks noGrp="1"/>
          </p:cNvSpPr>
          <p:nvPr>
            <p:ph type="body" sz="quarter" idx="10"/>
          </p:nvPr>
        </p:nvSpPr>
        <p:spPr>
          <a:xfrm>
            <a:off x="838200" y="1876483"/>
            <a:ext cx="10515600" cy="4003147"/>
          </a:xfrm>
        </p:spPr>
        <p:txBody>
          <a:bodyPr/>
          <a:lstStyle/>
          <a:p>
            <a:r>
              <a:rPr lang="en-US" b="1" u="sng" dirty="0"/>
              <a:t>Normalization</a:t>
            </a:r>
            <a:r>
              <a:rPr lang="en-US" dirty="0"/>
              <a:t> aims to remove/reduce </a:t>
            </a:r>
            <a:r>
              <a:rPr lang="en-US" u="sng" dirty="0"/>
              <a:t>technical</a:t>
            </a:r>
            <a:r>
              <a:rPr lang="en-US" dirty="0"/>
              <a:t> sources of variation</a:t>
            </a:r>
          </a:p>
          <a:p>
            <a:r>
              <a:rPr lang="en-US" u="sng" dirty="0"/>
              <a:t>Technical</a:t>
            </a:r>
            <a:r>
              <a:rPr lang="en-US" dirty="0"/>
              <a:t> sources: </a:t>
            </a:r>
            <a:r>
              <a:rPr lang="en-US" i="1" dirty="0"/>
              <a:t>sequencing depth</a:t>
            </a:r>
            <a:r>
              <a:rPr lang="en-US" dirty="0"/>
              <a:t>, </a:t>
            </a:r>
            <a:r>
              <a:rPr lang="en-US" i="1" dirty="0"/>
              <a:t>cDNA capture</a:t>
            </a:r>
            <a:r>
              <a:rPr lang="en-US" dirty="0"/>
              <a:t> or </a:t>
            </a:r>
            <a:r>
              <a:rPr lang="en-US" i="1" dirty="0"/>
              <a:t>PCR amplification efficiency </a:t>
            </a:r>
            <a:r>
              <a:rPr lang="en-US" dirty="0"/>
              <a:t>across cells</a:t>
            </a:r>
          </a:p>
          <a:p>
            <a:r>
              <a:rPr lang="en-US" dirty="0"/>
              <a:t>Technical sources tend to affect all genes</a:t>
            </a:r>
          </a:p>
          <a:p>
            <a:r>
              <a:rPr lang="en-US" b="1" u="sng" dirty="0"/>
              <a:t>Batch effects</a:t>
            </a:r>
            <a:r>
              <a:rPr lang="en-US" dirty="0"/>
              <a:t> aims to remove both technical and biological sources of variations arising due to processing in different batches</a:t>
            </a:r>
          </a:p>
          <a:p>
            <a:r>
              <a:rPr lang="en-US" dirty="0"/>
              <a:t>Batch effects may not affect all genes equally</a:t>
            </a:r>
          </a:p>
        </p:txBody>
      </p:sp>
      <p:sp>
        <p:nvSpPr>
          <p:cNvPr id="3" name="Title 2">
            <a:extLst>
              <a:ext uri="{FF2B5EF4-FFF2-40B4-BE49-F238E27FC236}">
                <a16:creationId xmlns:a16="http://schemas.microsoft.com/office/drawing/2014/main" id="{D0733F05-B57A-3245-9047-17B14EB01553}"/>
              </a:ext>
            </a:extLst>
          </p:cNvPr>
          <p:cNvSpPr>
            <a:spLocks noGrp="1"/>
          </p:cNvSpPr>
          <p:nvPr>
            <p:ph type="title"/>
          </p:nvPr>
        </p:nvSpPr>
        <p:spPr/>
        <p:txBody>
          <a:bodyPr/>
          <a:lstStyle/>
          <a:p>
            <a:r>
              <a:rPr lang="en-US" dirty="0"/>
              <a:t>Normalization vs batch effects</a:t>
            </a:r>
          </a:p>
        </p:txBody>
      </p:sp>
    </p:spTree>
    <p:extLst>
      <p:ext uri="{BB962C8B-B14F-4D97-AF65-F5344CB8AC3E}">
        <p14:creationId xmlns:p14="http://schemas.microsoft.com/office/powerpoint/2010/main" val="153027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DAE95-5F66-DD48-9510-F3E4A422E15C}"/>
              </a:ext>
            </a:extLst>
          </p:cNvPr>
          <p:cNvPicPr>
            <a:picLocks noChangeAspect="1"/>
          </p:cNvPicPr>
          <p:nvPr/>
        </p:nvPicPr>
        <p:blipFill>
          <a:blip r:embed="rId3"/>
          <a:stretch>
            <a:fillRect/>
          </a:stretch>
        </p:blipFill>
        <p:spPr>
          <a:xfrm>
            <a:off x="698500" y="-60433"/>
            <a:ext cx="10795000" cy="5486400"/>
          </a:xfrm>
          <a:prstGeom prst="rect">
            <a:avLst/>
          </a:prstGeom>
        </p:spPr>
      </p:pic>
      <p:sp>
        <p:nvSpPr>
          <p:cNvPr id="2" name="TextBox 1">
            <a:extLst>
              <a:ext uri="{FF2B5EF4-FFF2-40B4-BE49-F238E27FC236}">
                <a16:creationId xmlns:a16="http://schemas.microsoft.com/office/drawing/2014/main" id="{6ADAFC17-AC05-F440-9DF2-9FEF84F0011F}"/>
              </a:ext>
            </a:extLst>
          </p:cNvPr>
          <p:cNvSpPr txBox="1"/>
          <p:nvPr/>
        </p:nvSpPr>
        <p:spPr>
          <a:xfrm>
            <a:off x="157655" y="5804338"/>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Red/Blue: </a:t>
            </a:r>
            <a:r>
              <a:rPr lang="en-US" sz="2000" dirty="0">
                <a:latin typeface="Helvetica" charset="0"/>
                <a:ea typeface="Times New Roman" charset="0"/>
                <a:cs typeface="Arial" charset="0"/>
              </a:rPr>
              <a:t>different biological conditions</a:t>
            </a:r>
          </a:p>
          <a:p>
            <a:pPr>
              <a:spcAft>
                <a:spcPts val="600"/>
              </a:spcAft>
            </a:pPr>
            <a:r>
              <a:rPr lang="en-US" sz="2000" b="1" dirty="0">
                <a:latin typeface="Helvetica" charset="0"/>
                <a:ea typeface="Times New Roman" charset="0"/>
                <a:cs typeface="Arial" charset="0"/>
              </a:rPr>
              <a:t>Shade of color: </a:t>
            </a:r>
            <a:r>
              <a:rPr lang="en-US" sz="2000" dirty="0">
                <a:latin typeface="Helvetica" charset="0"/>
                <a:ea typeface="Times New Roman" charset="0"/>
                <a:cs typeface="Arial" charset="0"/>
              </a:rPr>
              <a:t>library prep date</a:t>
            </a:r>
          </a:p>
          <a:p>
            <a:pPr>
              <a:spcAft>
                <a:spcPts val="600"/>
              </a:spcAft>
            </a:pPr>
            <a:r>
              <a:rPr lang="en-US" sz="2000" b="1" dirty="0">
                <a:latin typeface="Helvetica" charset="0"/>
                <a:ea typeface="Times New Roman" charset="0"/>
                <a:cs typeface="Arial" charset="0"/>
              </a:rPr>
              <a:t>Circles and Triangles: </a:t>
            </a:r>
            <a:r>
              <a:rPr lang="en-US" sz="2000" dirty="0">
                <a:latin typeface="Helvetica" charset="0"/>
                <a:ea typeface="Times New Roman" charset="0"/>
                <a:cs typeface="Arial" charset="0"/>
              </a:rPr>
              <a:t>two different flow cells</a:t>
            </a:r>
          </a:p>
        </p:txBody>
      </p:sp>
    </p:spTree>
    <p:extLst>
      <p:ext uri="{BB962C8B-B14F-4D97-AF65-F5344CB8AC3E}">
        <p14:creationId xmlns:p14="http://schemas.microsoft.com/office/powerpoint/2010/main" val="393365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grpSp>
        <p:nvGrpSpPr>
          <p:cNvPr id="1404" name="Google Shape;1404;p133"/>
          <p:cNvGrpSpPr/>
          <p:nvPr/>
        </p:nvGrpSpPr>
        <p:grpSpPr>
          <a:xfrm>
            <a:off x="8419358" y="1861072"/>
            <a:ext cx="3163745" cy="4837202"/>
            <a:chOff x="828375" y="1943100"/>
            <a:chExt cx="2706600" cy="4286400"/>
          </a:xfrm>
        </p:grpSpPr>
        <p:sp>
          <p:nvSpPr>
            <p:cNvPr id="1405" name="Google Shape;1405;p133"/>
            <p:cNvSpPr/>
            <p:nvPr/>
          </p:nvSpPr>
          <p:spPr>
            <a:xfrm>
              <a:off x="829125" y="1943100"/>
              <a:ext cx="2705100" cy="4286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33"/>
            <p:cNvSpPr/>
            <p:nvPr/>
          </p:nvSpPr>
          <p:spPr>
            <a:xfrm rot="10800000">
              <a:off x="828375" y="5372550"/>
              <a:ext cx="2706600" cy="856800"/>
            </a:xfrm>
            <a:prstGeom prst="round2SameRect">
              <a:avLst>
                <a:gd name="adj1" fmla="val 16667"/>
                <a:gd name="adj2"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33"/>
            <p:cNvSpPr txBox="1"/>
            <p:nvPr/>
          </p:nvSpPr>
          <p:spPr>
            <a:xfrm>
              <a:off x="942974" y="5486125"/>
              <a:ext cx="2385900" cy="7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Downstream statistical analyses</a:t>
              </a:r>
              <a:endParaRPr sz="2000">
                <a:latin typeface="Helvetica Neue"/>
                <a:ea typeface="Helvetica Neue"/>
                <a:cs typeface="Helvetica Neue"/>
                <a:sym typeface="Helvetica Neue"/>
              </a:endParaRPr>
            </a:p>
          </p:txBody>
        </p:sp>
      </p:grpSp>
      <p:grpSp>
        <p:nvGrpSpPr>
          <p:cNvPr id="1408" name="Google Shape;1408;p133"/>
          <p:cNvGrpSpPr/>
          <p:nvPr/>
        </p:nvGrpSpPr>
        <p:grpSpPr>
          <a:xfrm>
            <a:off x="4576033" y="1861072"/>
            <a:ext cx="3163745" cy="4837202"/>
            <a:chOff x="828375" y="1943100"/>
            <a:chExt cx="2706600" cy="4286400"/>
          </a:xfrm>
        </p:grpSpPr>
        <p:sp>
          <p:nvSpPr>
            <p:cNvPr id="1409" name="Google Shape;1409;p133"/>
            <p:cNvSpPr/>
            <p:nvPr/>
          </p:nvSpPr>
          <p:spPr>
            <a:xfrm>
              <a:off x="829125" y="1943100"/>
              <a:ext cx="2705100" cy="4286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33"/>
            <p:cNvSpPr/>
            <p:nvPr/>
          </p:nvSpPr>
          <p:spPr>
            <a:xfrm rot="10800000">
              <a:off x="828375" y="5372550"/>
              <a:ext cx="2706600" cy="856800"/>
            </a:xfrm>
            <a:prstGeom prst="round2SameRect">
              <a:avLst>
                <a:gd name="adj1" fmla="val 16667"/>
                <a:gd name="adj2"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33"/>
            <p:cNvSpPr txBox="1"/>
            <p:nvPr/>
          </p:nvSpPr>
          <p:spPr>
            <a:xfrm>
              <a:off x="942974" y="5486125"/>
              <a:ext cx="2385900" cy="7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Data processing</a:t>
              </a:r>
              <a:endParaRPr sz="2000">
                <a:latin typeface="Helvetica Neue"/>
                <a:ea typeface="Helvetica Neue"/>
                <a:cs typeface="Helvetica Neue"/>
                <a:sym typeface="Helvetica Neue"/>
              </a:endParaRPr>
            </a:p>
          </p:txBody>
        </p:sp>
      </p:grpSp>
      <p:grpSp>
        <p:nvGrpSpPr>
          <p:cNvPr id="1412" name="Google Shape;1412;p133"/>
          <p:cNvGrpSpPr/>
          <p:nvPr/>
        </p:nvGrpSpPr>
        <p:grpSpPr>
          <a:xfrm>
            <a:off x="732695" y="1861072"/>
            <a:ext cx="3163745" cy="4837202"/>
            <a:chOff x="828375" y="1943100"/>
            <a:chExt cx="2706600" cy="4286400"/>
          </a:xfrm>
        </p:grpSpPr>
        <p:sp>
          <p:nvSpPr>
            <p:cNvPr id="1413" name="Google Shape;1413;p133"/>
            <p:cNvSpPr/>
            <p:nvPr/>
          </p:nvSpPr>
          <p:spPr>
            <a:xfrm>
              <a:off x="829125" y="1943100"/>
              <a:ext cx="2705100" cy="4286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33"/>
            <p:cNvSpPr/>
            <p:nvPr/>
          </p:nvSpPr>
          <p:spPr>
            <a:xfrm rot="10800000">
              <a:off x="828375" y="5372550"/>
              <a:ext cx="2706600" cy="856800"/>
            </a:xfrm>
            <a:prstGeom prst="round2SameRect">
              <a:avLst>
                <a:gd name="adj1" fmla="val 16667"/>
                <a:gd name="adj2"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33"/>
            <p:cNvSpPr txBox="1"/>
            <p:nvPr/>
          </p:nvSpPr>
          <p:spPr>
            <a:xfrm>
              <a:off x="942974" y="5486125"/>
              <a:ext cx="2385900" cy="7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Planning and pre-processing</a:t>
              </a:r>
              <a:endParaRPr sz="2000">
                <a:latin typeface="Helvetica Neue"/>
                <a:ea typeface="Helvetica Neue"/>
                <a:cs typeface="Helvetica Neue"/>
                <a:sym typeface="Helvetica Neue"/>
              </a:endParaRPr>
            </a:p>
          </p:txBody>
        </p:sp>
      </p:grpSp>
      <p:sp>
        <p:nvSpPr>
          <p:cNvPr id="1416" name="Google Shape;1416;p133"/>
          <p:cNvSpPr txBox="1"/>
          <p:nvPr/>
        </p:nvSpPr>
        <p:spPr>
          <a:xfrm>
            <a:off x="838200" y="365125"/>
            <a:ext cx="10515600" cy="1325700"/>
          </a:xfrm>
          <a:prstGeom prst="rect">
            <a:avLst/>
          </a:prstGeom>
          <a:gradFill>
            <a:gsLst>
              <a:gs pos="0">
                <a:srgbClr val="002A40"/>
              </a:gs>
              <a:gs pos="22000">
                <a:srgbClr val="006271"/>
              </a:gs>
              <a:gs pos="83000">
                <a:srgbClr val="002A40"/>
              </a:gs>
              <a:gs pos="100000">
                <a:srgbClr val="002A40"/>
              </a:gs>
            </a:gsLst>
            <a:path path="circle">
              <a:fillToRect l="100000" t="100000"/>
            </a:path>
            <a:tileRect r="-100000" b="-100000"/>
          </a:gradFill>
          <a:ln>
            <a:noFill/>
          </a:ln>
        </p:spPr>
        <p:txBody>
          <a:bodyPr spcFirstLastPara="1" wrap="square" lIns="182875" tIns="0" rIns="91425" bIns="45700" anchor="ctr" anchorCtr="0">
            <a:normAutofit/>
          </a:bodyPr>
          <a:lstStyle/>
          <a:p>
            <a:pPr marL="0" lvl="0" indent="0" algn="l" rtl="0">
              <a:lnSpc>
                <a:spcPct val="90000"/>
              </a:lnSpc>
              <a:spcBef>
                <a:spcPts val="0"/>
              </a:spcBef>
              <a:spcAft>
                <a:spcPts val="0"/>
              </a:spcAft>
              <a:buNone/>
            </a:pPr>
            <a:r>
              <a:rPr lang="en-US" sz="4400">
                <a:solidFill>
                  <a:srgbClr val="FFFFFF"/>
                </a:solidFill>
              </a:rPr>
              <a:t>scRNA-seq workflow</a:t>
            </a:r>
            <a:endParaRPr sz="4400">
              <a:solidFill>
                <a:srgbClr val="FFFFFF"/>
              </a:solidFill>
            </a:endParaRPr>
          </a:p>
        </p:txBody>
      </p:sp>
      <p:sp>
        <p:nvSpPr>
          <p:cNvPr id="1417" name="Google Shape;1417;p133"/>
          <p:cNvSpPr/>
          <p:nvPr/>
        </p:nvSpPr>
        <p:spPr>
          <a:xfrm>
            <a:off x="942975" y="2114544"/>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Experimental Design</a:t>
            </a:r>
            <a:endParaRPr sz="1600"/>
          </a:p>
        </p:txBody>
      </p:sp>
      <p:sp>
        <p:nvSpPr>
          <p:cNvPr id="1418" name="Google Shape;1418;p133"/>
          <p:cNvSpPr/>
          <p:nvPr/>
        </p:nvSpPr>
        <p:spPr>
          <a:xfrm>
            <a:off x="942975" y="2846722"/>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Library preparation &amp; sequencing</a:t>
            </a:r>
            <a:endParaRPr sz="1600"/>
          </a:p>
        </p:txBody>
      </p:sp>
      <p:sp>
        <p:nvSpPr>
          <p:cNvPr id="1419" name="Google Shape;1419;p133"/>
          <p:cNvSpPr/>
          <p:nvPr/>
        </p:nvSpPr>
        <p:spPr>
          <a:xfrm>
            <a:off x="4786313" y="2114544"/>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Read count matrix</a:t>
            </a:r>
            <a:endParaRPr sz="1600"/>
          </a:p>
        </p:txBody>
      </p:sp>
      <p:sp>
        <p:nvSpPr>
          <p:cNvPr id="1420" name="Google Shape;1420;p133"/>
          <p:cNvSpPr/>
          <p:nvPr/>
        </p:nvSpPr>
        <p:spPr>
          <a:xfrm>
            <a:off x="942975" y="3578900"/>
            <a:ext cx="2743200" cy="6294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Demultiplex, read alignment and quantification</a:t>
            </a:r>
            <a:endParaRPr sz="1600"/>
          </a:p>
        </p:txBody>
      </p:sp>
      <p:sp>
        <p:nvSpPr>
          <p:cNvPr id="1421" name="Google Shape;1421;p133"/>
          <p:cNvSpPr/>
          <p:nvPr/>
        </p:nvSpPr>
        <p:spPr>
          <a:xfrm>
            <a:off x="4772100" y="3574347"/>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Normalization</a:t>
            </a:r>
            <a:endParaRPr sz="1600"/>
          </a:p>
        </p:txBody>
      </p:sp>
      <p:sp>
        <p:nvSpPr>
          <p:cNvPr id="1422" name="Google Shape;1422;p133"/>
          <p:cNvSpPr/>
          <p:nvPr/>
        </p:nvSpPr>
        <p:spPr>
          <a:xfrm>
            <a:off x="4772100" y="2844445"/>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Quality control and filter poor quality cells</a:t>
            </a:r>
            <a:endParaRPr sz="1600"/>
          </a:p>
        </p:txBody>
      </p:sp>
      <p:sp>
        <p:nvSpPr>
          <p:cNvPr id="1423" name="Google Shape;1423;p133"/>
          <p:cNvSpPr/>
          <p:nvPr/>
        </p:nvSpPr>
        <p:spPr>
          <a:xfrm>
            <a:off x="4772100" y="4304248"/>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Feature selection</a:t>
            </a:r>
            <a:endParaRPr sz="1600"/>
          </a:p>
        </p:txBody>
      </p:sp>
      <p:sp>
        <p:nvSpPr>
          <p:cNvPr id="1424" name="Google Shape;1424;p133"/>
          <p:cNvSpPr/>
          <p:nvPr/>
        </p:nvSpPr>
        <p:spPr>
          <a:xfrm>
            <a:off x="4772100" y="5034150"/>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Dimensionality reduction</a:t>
            </a:r>
            <a:endParaRPr sz="1600"/>
          </a:p>
        </p:txBody>
      </p:sp>
      <p:sp>
        <p:nvSpPr>
          <p:cNvPr id="1425" name="Google Shape;1425;p133"/>
          <p:cNvSpPr/>
          <p:nvPr/>
        </p:nvSpPr>
        <p:spPr>
          <a:xfrm>
            <a:off x="8629650" y="2114544"/>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Clustering</a:t>
            </a:r>
            <a:endParaRPr sz="1600"/>
          </a:p>
        </p:txBody>
      </p:sp>
      <p:sp>
        <p:nvSpPr>
          <p:cNvPr id="1426" name="Google Shape;1426;p133"/>
          <p:cNvSpPr/>
          <p:nvPr/>
        </p:nvSpPr>
        <p:spPr>
          <a:xfrm>
            <a:off x="8629650" y="2698465"/>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Find Marker Genes</a:t>
            </a:r>
            <a:endParaRPr sz="1600"/>
          </a:p>
        </p:txBody>
      </p:sp>
      <p:sp>
        <p:nvSpPr>
          <p:cNvPr id="1427" name="Google Shape;1427;p133"/>
          <p:cNvSpPr/>
          <p:nvPr/>
        </p:nvSpPr>
        <p:spPr>
          <a:xfrm>
            <a:off x="8629650" y="3866308"/>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Cell-type annotation</a:t>
            </a:r>
            <a:endParaRPr sz="1600"/>
          </a:p>
        </p:txBody>
      </p:sp>
      <p:sp>
        <p:nvSpPr>
          <p:cNvPr id="1428" name="Google Shape;1428;p133"/>
          <p:cNvSpPr/>
          <p:nvPr/>
        </p:nvSpPr>
        <p:spPr>
          <a:xfrm>
            <a:off x="8629650" y="5034150"/>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Network analysis</a:t>
            </a:r>
            <a:endParaRPr sz="1600"/>
          </a:p>
        </p:txBody>
      </p:sp>
      <p:sp>
        <p:nvSpPr>
          <p:cNvPr id="1429" name="Google Shape;1429;p133"/>
          <p:cNvSpPr/>
          <p:nvPr/>
        </p:nvSpPr>
        <p:spPr>
          <a:xfrm>
            <a:off x="8629650" y="3282386"/>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Gene set enrichment analysis</a:t>
            </a:r>
            <a:endParaRPr sz="1600"/>
          </a:p>
        </p:txBody>
      </p:sp>
      <p:sp>
        <p:nvSpPr>
          <p:cNvPr id="1430" name="Google Shape;1430;p133"/>
          <p:cNvSpPr/>
          <p:nvPr/>
        </p:nvSpPr>
        <p:spPr>
          <a:xfrm>
            <a:off x="8629650" y="4450229"/>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Association with phenotypes </a:t>
            </a:r>
            <a:endParaRPr sz="1600"/>
          </a:p>
        </p:txBody>
      </p:sp>
      <p:sp>
        <p:nvSpPr>
          <p:cNvPr id="1431" name="Google Shape;1431;p133"/>
          <p:cNvSpPr/>
          <p:nvPr/>
        </p:nvSpPr>
        <p:spPr>
          <a:xfrm>
            <a:off x="3975688" y="3962400"/>
            <a:ext cx="521100" cy="2286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3"/>
          <p:cNvSpPr/>
          <p:nvPr/>
        </p:nvSpPr>
        <p:spPr>
          <a:xfrm>
            <a:off x="7819000" y="3962400"/>
            <a:ext cx="521100" cy="2286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3" name="Google Shape;1433;p133"/>
          <p:cNvPicPr preferRelativeResize="0"/>
          <p:nvPr/>
        </p:nvPicPr>
        <p:blipFill>
          <a:blip r:embed="rId3">
            <a:alphaModFix/>
          </a:blip>
          <a:stretch>
            <a:fillRect/>
          </a:stretch>
        </p:blipFill>
        <p:spPr>
          <a:xfrm>
            <a:off x="732700" y="1808575"/>
            <a:ext cx="615600" cy="615600"/>
          </a:xfrm>
          <a:prstGeom prst="rect">
            <a:avLst/>
          </a:prstGeom>
          <a:noFill/>
          <a:ln>
            <a:noFill/>
          </a:ln>
        </p:spPr>
      </p:pic>
      <p:pic>
        <p:nvPicPr>
          <p:cNvPr id="1434" name="Google Shape;1434;p133"/>
          <p:cNvPicPr preferRelativeResize="0"/>
          <p:nvPr/>
        </p:nvPicPr>
        <p:blipFill>
          <a:blip r:embed="rId3">
            <a:alphaModFix/>
          </a:blip>
          <a:stretch>
            <a:fillRect/>
          </a:stretch>
        </p:blipFill>
        <p:spPr>
          <a:xfrm>
            <a:off x="732700" y="2541338"/>
            <a:ext cx="615600" cy="615600"/>
          </a:xfrm>
          <a:prstGeom prst="rect">
            <a:avLst/>
          </a:prstGeom>
          <a:noFill/>
          <a:ln>
            <a:noFill/>
          </a:ln>
        </p:spPr>
      </p:pic>
      <p:pic>
        <p:nvPicPr>
          <p:cNvPr id="1435" name="Google Shape;1435;p133"/>
          <p:cNvPicPr preferRelativeResize="0"/>
          <p:nvPr/>
        </p:nvPicPr>
        <p:blipFill>
          <a:blip r:embed="rId3">
            <a:alphaModFix/>
          </a:blip>
          <a:stretch>
            <a:fillRect/>
          </a:stretch>
        </p:blipFill>
        <p:spPr>
          <a:xfrm>
            <a:off x="732700" y="3303338"/>
            <a:ext cx="615600" cy="615600"/>
          </a:xfrm>
          <a:prstGeom prst="rect">
            <a:avLst/>
          </a:prstGeom>
          <a:noFill/>
          <a:ln>
            <a:noFill/>
          </a:ln>
        </p:spPr>
      </p:pic>
      <p:pic>
        <p:nvPicPr>
          <p:cNvPr id="1436" name="Google Shape;1436;p133"/>
          <p:cNvPicPr preferRelativeResize="0"/>
          <p:nvPr/>
        </p:nvPicPr>
        <p:blipFill>
          <a:blip r:embed="rId3">
            <a:alphaModFix/>
          </a:blip>
          <a:stretch>
            <a:fillRect/>
          </a:stretch>
        </p:blipFill>
        <p:spPr>
          <a:xfrm>
            <a:off x="4576025" y="1807438"/>
            <a:ext cx="615600" cy="615600"/>
          </a:xfrm>
          <a:prstGeom prst="rect">
            <a:avLst/>
          </a:prstGeom>
          <a:noFill/>
          <a:ln>
            <a:noFill/>
          </a:ln>
        </p:spPr>
      </p:pic>
      <p:pic>
        <p:nvPicPr>
          <p:cNvPr id="1437" name="Google Shape;1437;p133"/>
          <p:cNvPicPr preferRelativeResize="0"/>
          <p:nvPr/>
        </p:nvPicPr>
        <p:blipFill>
          <a:blip r:embed="rId3">
            <a:alphaModFix/>
          </a:blip>
          <a:stretch>
            <a:fillRect/>
          </a:stretch>
        </p:blipFill>
        <p:spPr>
          <a:xfrm>
            <a:off x="4576025" y="2539663"/>
            <a:ext cx="615600" cy="615600"/>
          </a:xfrm>
          <a:prstGeom prst="rect">
            <a:avLst/>
          </a:prstGeom>
          <a:noFill/>
          <a:ln>
            <a:noFill/>
          </a:ln>
        </p:spPr>
      </p:pic>
      <p:pic>
        <p:nvPicPr>
          <p:cNvPr id="1438" name="Google Shape;1438;p133"/>
          <p:cNvPicPr preferRelativeResize="0"/>
          <p:nvPr/>
        </p:nvPicPr>
        <p:blipFill>
          <a:blip r:embed="rId3">
            <a:alphaModFix/>
          </a:blip>
          <a:stretch>
            <a:fillRect/>
          </a:stretch>
        </p:blipFill>
        <p:spPr>
          <a:xfrm>
            <a:off x="4576025" y="3301663"/>
            <a:ext cx="615600" cy="615600"/>
          </a:xfrm>
          <a:prstGeom prst="rect">
            <a:avLst/>
          </a:prstGeom>
          <a:noFill/>
          <a:ln>
            <a:noFill/>
          </a:ln>
        </p:spPr>
      </p:pic>
      <p:pic>
        <p:nvPicPr>
          <p:cNvPr id="1439" name="Google Shape;1439;p133"/>
          <p:cNvPicPr preferRelativeResize="0"/>
          <p:nvPr/>
        </p:nvPicPr>
        <p:blipFill>
          <a:blip r:embed="rId3">
            <a:alphaModFix/>
          </a:blip>
          <a:stretch>
            <a:fillRect/>
          </a:stretch>
        </p:blipFill>
        <p:spPr>
          <a:xfrm>
            <a:off x="4576025" y="3987463"/>
            <a:ext cx="615600" cy="615600"/>
          </a:xfrm>
          <a:prstGeom prst="rect">
            <a:avLst/>
          </a:prstGeom>
          <a:noFill/>
          <a:ln>
            <a:noFill/>
          </a:ln>
        </p:spPr>
      </p:pic>
      <p:pic>
        <p:nvPicPr>
          <p:cNvPr id="1440" name="Google Shape;1440;p133"/>
          <p:cNvPicPr preferRelativeResize="0"/>
          <p:nvPr/>
        </p:nvPicPr>
        <p:blipFill>
          <a:blip r:embed="rId3">
            <a:alphaModFix/>
          </a:blip>
          <a:stretch>
            <a:fillRect/>
          </a:stretch>
        </p:blipFill>
        <p:spPr>
          <a:xfrm>
            <a:off x="4576025" y="4749463"/>
            <a:ext cx="615600" cy="615600"/>
          </a:xfrm>
          <a:prstGeom prst="rect">
            <a:avLst/>
          </a:prstGeom>
          <a:noFill/>
          <a:ln>
            <a:noFill/>
          </a:ln>
        </p:spPr>
      </p:pic>
      <p:pic>
        <p:nvPicPr>
          <p:cNvPr id="1441" name="Google Shape;1441;p133"/>
          <p:cNvPicPr preferRelativeResize="0"/>
          <p:nvPr/>
        </p:nvPicPr>
        <p:blipFill>
          <a:blip r:embed="rId3">
            <a:alphaModFix/>
          </a:blip>
          <a:stretch>
            <a:fillRect/>
          </a:stretch>
        </p:blipFill>
        <p:spPr>
          <a:xfrm>
            <a:off x="8419350" y="1810638"/>
            <a:ext cx="615600" cy="615600"/>
          </a:xfrm>
          <a:prstGeom prst="rect">
            <a:avLst/>
          </a:prstGeom>
          <a:noFill/>
          <a:ln>
            <a:noFill/>
          </a:ln>
        </p:spPr>
      </p:pic>
      <p:pic>
        <p:nvPicPr>
          <p:cNvPr id="1442" name="Google Shape;1442;p133"/>
          <p:cNvPicPr preferRelativeResize="0"/>
          <p:nvPr/>
        </p:nvPicPr>
        <p:blipFill>
          <a:blip r:embed="rId3">
            <a:alphaModFix/>
          </a:blip>
          <a:stretch>
            <a:fillRect/>
          </a:stretch>
        </p:blipFill>
        <p:spPr>
          <a:xfrm>
            <a:off x="8419350" y="2420238"/>
            <a:ext cx="615600" cy="61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BECA6-B672-8E4E-BF8E-85822B1A70EE}"/>
              </a:ext>
            </a:extLst>
          </p:cNvPr>
          <p:cNvSpPr>
            <a:spLocks noGrp="1"/>
          </p:cNvSpPr>
          <p:nvPr>
            <p:ph type="body" sz="quarter" idx="10"/>
          </p:nvPr>
        </p:nvSpPr>
        <p:spPr>
          <a:xfrm>
            <a:off x="838200" y="1876483"/>
            <a:ext cx="10515600" cy="1973874"/>
          </a:xfrm>
        </p:spPr>
        <p:txBody>
          <a:bodyPr/>
          <a:lstStyle/>
          <a:p>
            <a:r>
              <a:rPr lang="en-US" dirty="0"/>
              <a:t>Effects performance in all essential questions asked of data</a:t>
            </a:r>
          </a:p>
          <a:p>
            <a:pPr lvl="1"/>
            <a:r>
              <a:rPr lang="en-US" dirty="0"/>
              <a:t>Cell-type/cluster identification</a:t>
            </a:r>
          </a:p>
          <a:p>
            <a:pPr lvl="1"/>
            <a:r>
              <a:rPr lang="en-US" dirty="0"/>
              <a:t>Low-dimensional representation</a:t>
            </a:r>
          </a:p>
          <a:p>
            <a:pPr lvl="1"/>
            <a:r>
              <a:rPr lang="en-US" dirty="0"/>
              <a:t>Differential expression analyses</a:t>
            </a:r>
          </a:p>
          <a:p>
            <a:pPr lvl="1"/>
            <a:r>
              <a:rPr lang="en-US" dirty="0"/>
              <a:t>Trajectory analysis</a:t>
            </a:r>
          </a:p>
        </p:txBody>
      </p:sp>
      <p:sp>
        <p:nvSpPr>
          <p:cNvPr id="3" name="Title 2">
            <a:extLst>
              <a:ext uri="{FF2B5EF4-FFF2-40B4-BE49-F238E27FC236}">
                <a16:creationId xmlns:a16="http://schemas.microsoft.com/office/drawing/2014/main" id="{99957F09-9646-AA4C-A8E6-C8195BEE1167}"/>
              </a:ext>
            </a:extLst>
          </p:cNvPr>
          <p:cNvSpPr>
            <a:spLocks noGrp="1"/>
          </p:cNvSpPr>
          <p:nvPr>
            <p:ph type="title"/>
          </p:nvPr>
        </p:nvSpPr>
        <p:spPr/>
        <p:txBody>
          <a:bodyPr/>
          <a:lstStyle/>
          <a:p>
            <a:r>
              <a:rPr lang="en-US" dirty="0"/>
              <a:t>Why normalize for </a:t>
            </a:r>
            <a:r>
              <a:rPr lang="en-US" dirty="0" err="1"/>
              <a:t>scRNA</a:t>
            </a:r>
            <a:r>
              <a:rPr lang="en-US" dirty="0"/>
              <a:t>-seq</a:t>
            </a:r>
          </a:p>
        </p:txBody>
      </p:sp>
    </p:spTree>
    <p:extLst>
      <p:ext uri="{BB962C8B-B14F-4D97-AF65-F5344CB8AC3E}">
        <p14:creationId xmlns:p14="http://schemas.microsoft.com/office/powerpoint/2010/main" val="14814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2839752"/>
          </a:xfrm>
        </p:spPr>
        <p:txBody>
          <a:bodyPr/>
          <a:lstStyle/>
          <a:p>
            <a:pPr marL="514350" indent="-514350">
              <a:buFont typeface="+mj-lt"/>
              <a:buAutoNum type="arabicPeriod"/>
            </a:pPr>
            <a:r>
              <a:rPr lang="en-US" b="1" dirty="0"/>
              <a:t>Library-size normalization</a:t>
            </a:r>
            <a:r>
              <a:rPr lang="en-US" dirty="0"/>
              <a:t>: </a:t>
            </a:r>
            <a:r>
              <a:rPr lang="en-US" i="1" dirty="0" err="1"/>
              <a:t>LogNormalize</a:t>
            </a:r>
            <a:r>
              <a:rPr lang="en-US" dirty="0"/>
              <a:t> in Seurat</a:t>
            </a:r>
          </a:p>
          <a:p>
            <a:pPr marL="514350" indent="-514350">
              <a:buFont typeface="+mj-lt"/>
              <a:buAutoNum type="arabicPeriod"/>
            </a:pPr>
            <a:r>
              <a:rPr lang="en-US" b="1" dirty="0"/>
              <a:t>Deconvolution normalization</a:t>
            </a:r>
            <a:r>
              <a:rPr lang="en-US" dirty="0"/>
              <a:t>: </a:t>
            </a:r>
            <a:r>
              <a:rPr lang="en-US" i="1" dirty="0"/>
              <a:t>scran</a:t>
            </a:r>
            <a:r>
              <a:rPr lang="en-US" dirty="0"/>
              <a:t> Bioconductor package</a:t>
            </a:r>
          </a:p>
          <a:p>
            <a:pPr marL="514350" indent="-514350">
              <a:buFont typeface="+mj-lt"/>
              <a:buAutoNum type="arabicPeriod"/>
            </a:pPr>
            <a:r>
              <a:rPr lang="en-US" b="1" dirty="0"/>
              <a:t>Spike-in normalization</a:t>
            </a:r>
          </a:p>
          <a:p>
            <a:pPr marL="514350" indent="-514350">
              <a:buFont typeface="+mj-lt"/>
              <a:buAutoNum type="arabicPeriod"/>
            </a:pPr>
            <a:r>
              <a:rPr lang="en-US" b="1" dirty="0"/>
              <a:t>Variance stabilizing transform-based normalization</a:t>
            </a:r>
            <a:r>
              <a:rPr lang="en-US" dirty="0"/>
              <a:t>: </a:t>
            </a:r>
            <a:r>
              <a:rPr lang="en-US" i="1" dirty="0" err="1"/>
              <a:t>sctransform</a:t>
            </a:r>
            <a:r>
              <a:rPr lang="en-US" dirty="0"/>
              <a:t> in Seurat</a:t>
            </a:r>
          </a:p>
          <a:p>
            <a:endParaRPr lang="en-US" dirty="0"/>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Four main classes of normalization</a:t>
            </a:r>
          </a:p>
        </p:txBody>
      </p:sp>
    </p:spTree>
    <p:extLst>
      <p:ext uri="{BB962C8B-B14F-4D97-AF65-F5344CB8AC3E}">
        <p14:creationId xmlns:p14="http://schemas.microsoft.com/office/powerpoint/2010/main" val="1396541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1A1FE-24BE-354F-A41C-C6B67158804F}"/>
              </a:ext>
            </a:extLst>
          </p:cNvPr>
          <p:cNvPicPr>
            <a:picLocks noChangeAspect="1"/>
          </p:cNvPicPr>
          <p:nvPr/>
        </p:nvPicPr>
        <p:blipFill>
          <a:blip r:embed="rId3"/>
          <a:stretch>
            <a:fillRect/>
          </a:stretch>
        </p:blipFill>
        <p:spPr>
          <a:xfrm>
            <a:off x="0" y="1"/>
            <a:ext cx="4699322" cy="2098464"/>
          </a:xfrm>
          <a:prstGeom prst="rect">
            <a:avLst/>
          </a:prstGeom>
        </p:spPr>
      </p:pic>
      <p:pic>
        <p:nvPicPr>
          <p:cNvPr id="7" name="Picture 6">
            <a:extLst>
              <a:ext uri="{FF2B5EF4-FFF2-40B4-BE49-F238E27FC236}">
                <a16:creationId xmlns:a16="http://schemas.microsoft.com/office/drawing/2014/main" id="{217F0171-CBB1-4E47-BE80-3F74317F6BB8}"/>
              </a:ext>
            </a:extLst>
          </p:cNvPr>
          <p:cNvPicPr>
            <a:picLocks noChangeAspect="1"/>
          </p:cNvPicPr>
          <p:nvPr/>
        </p:nvPicPr>
        <p:blipFill>
          <a:blip r:embed="rId4"/>
          <a:stretch>
            <a:fillRect/>
          </a:stretch>
        </p:blipFill>
        <p:spPr>
          <a:xfrm>
            <a:off x="735983" y="2245489"/>
            <a:ext cx="5185958" cy="4612511"/>
          </a:xfrm>
          <a:prstGeom prst="rect">
            <a:avLst/>
          </a:prstGeom>
        </p:spPr>
      </p:pic>
      <p:pic>
        <p:nvPicPr>
          <p:cNvPr id="11" name="Picture 10">
            <a:extLst>
              <a:ext uri="{FF2B5EF4-FFF2-40B4-BE49-F238E27FC236}">
                <a16:creationId xmlns:a16="http://schemas.microsoft.com/office/drawing/2014/main" id="{C7B53A86-1CC3-3840-8C13-D7D671A383E6}"/>
              </a:ext>
            </a:extLst>
          </p:cNvPr>
          <p:cNvPicPr>
            <a:picLocks noChangeAspect="1"/>
          </p:cNvPicPr>
          <p:nvPr/>
        </p:nvPicPr>
        <p:blipFill>
          <a:blip r:embed="rId5"/>
          <a:stretch>
            <a:fillRect/>
          </a:stretch>
        </p:blipFill>
        <p:spPr>
          <a:xfrm>
            <a:off x="4254089" y="4604607"/>
            <a:ext cx="7061289" cy="974605"/>
          </a:xfrm>
          <a:prstGeom prst="rect">
            <a:avLst/>
          </a:prstGeom>
        </p:spPr>
      </p:pic>
      <p:pic>
        <p:nvPicPr>
          <p:cNvPr id="13" name="Picture 12">
            <a:extLst>
              <a:ext uri="{FF2B5EF4-FFF2-40B4-BE49-F238E27FC236}">
                <a16:creationId xmlns:a16="http://schemas.microsoft.com/office/drawing/2014/main" id="{6C24426B-0BE5-1E4D-B515-00831AB5DEF1}"/>
              </a:ext>
            </a:extLst>
          </p:cNvPr>
          <p:cNvPicPr>
            <a:picLocks noChangeAspect="1"/>
          </p:cNvPicPr>
          <p:nvPr/>
        </p:nvPicPr>
        <p:blipFill>
          <a:blip r:embed="rId6"/>
          <a:stretch>
            <a:fillRect/>
          </a:stretch>
        </p:blipFill>
        <p:spPr>
          <a:xfrm>
            <a:off x="5767014" y="5652724"/>
            <a:ext cx="5683973" cy="933679"/>
          </a:xfrm>
          <a:prstGeom prst="rect">
            <a:avLst/>
          </a:prstGeom>
        </p:spPr>
      </p:pic>
      <p:pic>
        <p:nvPicPr>
          <p:cNvPr id="19" name="Picture 18">
            <a:extLst>
              <a:ext uri="{FF2B5EF4-FFF2-40B4-BE49-F238E27FC236}">
                <a16:creationId xmlns:a16="http://schemas.microsoft.com/office/drawing/2014/main" id="{10C51E14-13B0-2846-B64B-20FC62ABD497}"/>
              </a:ext>
            </a:extLst>
          </p:cNvPr>
          <p:cNvPicPr>
            <a:picLocks noChangeAspect="1"/>
          </p:cNvPicPr>
          <p:nvPr/>
        </p:nvPicPr>
        <p:blipFill>
          <a:blip r:embed="rId7"/>
          <a:stretch>
            <a:fillRect/>
          </a:stretch>
        </p:blipFill>
        <p:spPr>
          <a:xfrm>
            <a:off x="5767014" y="89641"/>
            <a:ext cx="5877947" cy="4311695"/>
          </a:xfrm>
          <a:prstGeom prst="rect">
            <a:avLst/>
          </a:prstGeom>
        </p:spPr>
      </p:pic>
    </p:spTree>
    <p:extLst>
      <p:ext uri="{BB962C8B-B14F-4D97-AF65-F5344CB8AC3E}">
        <p14:creationId xmlns:p14="http://schemas.microsoft.com/office/powerpoint/2010/main" val="2138295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b="1"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417737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06D30-2B9E-E747-9C9C-38F7F3A73B99}"/>
              </a:ext>
            </a:extLst>
          </p:cNvPr>
          <p:cNvSpPr>
            <a:spLocks noGrp="1"/>
          </p:cNvSpPr>
          <p:nvPr>
            <p:ph type="body" sz="quarter" idx="10"/>
          </p:nvPr>
        </p:nvSpPr>
        <p:spPr>
          <a:xfrm>
            <a:off x="838200" y="1876483"/>
            <a:ext cx="10515600" cy="2711512"/>
          </a:xfrm>
        </p:spPr>
        <p:txBody>
          <a:bodyPr/>
          <a:lstStyle/>
          <a:p>
            <a:r>
              <a:rPr lang="en-US" dirty="0"/>
              <a:t>Identify genes whose expressions define particular clusters</a:t>
            </a:r>
          </a:p>
          <a:p>
            <a:r>
              <a:rPr lang="en-US" dirty="0"/>
              <a:t>Compare the distribution of normalized expression of each gene among cells in given cluster versus cells from all other clusters</a:t>
            </a:r>
          </a:p>
          <a:p>
            <a:r>
              <a:rPr lang="en-US" dirty="0"/>
              <a:t>Two sample t-test, Wilcoxon tests?</a:t>
            </a:r>
          </a:p>
          <a:p>
            <a:r>
              <a:rPr lang="en-US" dirty="0"/>
              <a:t>More sophistical methods? </a:t>
            </a:r>
          </a:p>
        </p:txBody>
      </p:sp>
      <p:sp>
        <p:nvSpPr>
          <p:cNvPr id="3" name="Title 2">
            <a:extLst>
              <a:ext uri="{FF2B5EF4-FFF2-40B4-BE49-F238E27FC236}">
                <a16:creationId xmlns:a16="http://schemas.microsoft.com/office/drawing/2014/main" id="{9C2C0F0B-2E58-B44C-AF00-913DA8317AE0}"/>
              </a:ext>
            </a:extLst>
          </p:cNvPr>
          <p:cNvSpPr>
            <a:spLocks noGrp="1"/>
          </p:cNvSpPr>
          <p:nvPr>
            <p:ph type="title"/>
          </p:nvPr>
        </p:nvSpPr>
        <p:spPr/>
        <p:txBody>
          <a:bodyPr/>
          <a:lstStyle/>
          <a:p>
            <a:r>
              <a:rPr lang="en-US" dirty="0"/>
              <a:t>Cluster identification: marker genes</a:t>
            </a:r>
          </a:p>
        </p:txBody>
      </p:sp>
    </p:spTree>
    <p:extLst>
      <p:ext uri="{BB962C8B-B14F-4D97-AF65-F5344CB8AC3E}">
        <p14:creationId xmlns:p14="http://schemas.microsoft.com/office/powerpoint/2010/main" val="3879150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07D5A2-3D4B-B24C-B976-D821723B40DA}"/>
              </a:ext>
            </a:extLst>
          </p:cNvPr>
          <p:cNvPicPr>
            <a:picLocks noChangeAspect="1"/>
          </p:cNvPicPr>
          <p:nvPr/>
        </p:nvPicPr>
        <p:blipFill>
          <a:blip r:embed="rId2"/>
          <a:stretch>
            <a:fillRect/>
          </a:stretch>
        </p:blipFill>
        <p:spPr>
          <a:xfrm>
            <a:off x="0" y="0"/>
            <a:ext cx="6296628" cy="1218702"/>
          </a:xfrm>
          <a:prstGeom prst="rect">
            <a:avLst/>
          </a:prstGeom>
        </p:spPr>
      </p:pic>
      <p:pic>
        <p:nvPicPr>
          <p:cNvPr id="7" name="Picture 6">
            <a:extLst>
              <a:ext uri="{FF2B5EF4-FFF2-40B4-BE49-F238E27FC236}">
                <a16:creationId xmlns:a16="http://schemas.microsoft.com/office/drawing/2014/main" id="{74E90034-69B6-924F-88EA-18C0C42B0900}"/>
              </a:ext>
            </a:extLst>
          </p:cNvPr>
          <p:cNvPicPr>
            <a:picLocks noChangeAspect="1"/>
          </p:cNvPicPr>
          <p:nvPr/>
        </p:nvPicPr>
        <p:blipFill>
          <a:blip r:embed="rId3"/>
          <a:stretch>
            <a:fillRect/>
          </a:stretch>
        </p:blipFill>
        <p:spPr>
          <a:xfrm>
            <a:off x="97743" y="1198914"/>
            <a:ext cx="3687180" cy="317860"/>
          </a:xfrm>
          <a:prstGeom prst="rect">
            <a:avLst/>
          </a:prstGeom>
        </p:spPr>
      </p:pic>
      <p:pic>
        <p:nvPicPr>
          <p:cNvPr id="9" name="Picture 8">
            <a:extLst>
              <a:ext uri="{FF2B5EF4-FFF2-40B4-BE49-F238E27FC236}">
                <a16:creationId xmlns:a16="http://schemas.microsoft.com/office/drawing/2014/main" id="{292DDE24-6507-A544-B67C-99843512DD7E}"/>
              </a:ext>
            </a:extLst>
          </p:cNvPr>
          <p:cNvPicPr>
            <a:picLocks noChangeAspect="1"/>
          </p:cNvPicPr>
          <p:nvPr/>
        </p:nvPicPr>
        <p:blipFill>
          <a:blip r:embed="rId4"/>
          <a:stretch>
            <a:fillRect/>
          </a:stretch>
        </p:blipFill>
        <p:spPr>
          <a:xfrm>
            <a:off x="589499" y="1516774"/>
            <a:ext cx="3943701" cy="5341226"/>
          </a:xfrm>
          <a:prstGeom prst="rect">
            <a:avLst/>
          </a:prstGeom>
        </p:spPr>
      </p:pic>
      <p:sp>
        <p:nvSpPr>
          <p:cNvPr id="10" name="TextBox 9">
            <a:extLst>
              <a:ext uri="{FF2B5EF4-FFF2-40B4-BE49-F238E27FC236}">
                <a16:creationId xmlns:a16="http://schemas.microsoft.com/office/drawing/2014/main" id="{72ED961C-831C-634E-9610-950A965B4CF8}"/>
              </a:ext>
            </a:extLst>
          </p:cNvPr>
          <p:cNvSpPr txBox="1"/>
          <p:nvPr/>
        </p:nvSpPr>
        <p:spPr>
          <a:xfrm>
            <a:off x="4215005" y="1222564"/>
            <a:ext cx="8384148"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Simple methods like the two-sample t-test and Wilcoxon tests do well!!</a:t>
            </a:r>
          </a:p>
        </p:txBody>
      </p:sp>
      <p:cxnSp>
        <p:nvCxnSpPr>
          <p:cNvPr id="12" name="Straight Arrow Connector 11">
            <a:extLst>
              <a:ext uri="{FF2B5EF4-FFF2-40B4-BE49-F238E27FC236}">
                <a16:creationId xmlns:a16="http://schemas.microsoft.com/office/drawing/2014/main" id="{66E242B3-5014-D94A-8343-72219B583A03}"/>
              </a:ext>
            </a:extLst>
          </p:cNvPr>
          <p:cNvCxnSpPr>
            <a:cxnSpLocks/>
          </p:cNvCxnSpPr>
          <p:nvPr/>
        </p:nvCxnSpPr>
        <p:spPr>
          <a:xfrm flipV="1">
            <a:off x="3009418" y="1810984"/>
            <a:ext cx="5645607" cy="469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2B9AA6-A7FA-5244-955E-CCE044741D40}"/>
              </a:ext>
            </a:extLst>
          </p:cNvPr>
          <p:cNvCxnSpPr>
            <a:cxnSpLocks/>
          </p:cNvCxnSpPr>
          <p:nvPr/>
        </p:nvCxnSpPr>
        <p:spPr>
          <a:xfrm flipV="1">
            <a:off x="3148314" y="1789724"/>
            <a:ext cx="7115591" cy="73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86A0019-0B7E-D34C-BC50-E033063184FB}"/>
              </a:ext>
            </a:extLst>
          </p:cNvPr>
          <p:cNvSpPr txBox="1"/>
          <p:nvPr/>
        </p:nvSpPr>
        <p:spPr>
          <a:xfrm>
            <a:off x="3927568" y="3201112"/>
            <a:ext cx="8384148" cy="914400"/>
          </a:xfrm>
          <a:prstGeom prst="rect">
            <a:avLst/>
          </a:prstGeom>
          <a:noFill/>
          <a:ln>
            <a:noFill/>
          </a:ln>
        </p:spPr>
        <p:txBody>
          <a:bodyPr wrap="none" rtlCol="0" anchor="ctr" anchorCtr="0">
            <a:noAutofit/>
          </a:bodyPr>
          <a:lstStyle/>
          <a:p>
            <a:pPr>
              <a:spcAft>
                <a:spcPts val="600"/>
              </a:spcAft>
            </a:pPr>
            <a:r>
              <a:rPr lang="en-US" sz="2000" dirty="0">
                <a:solidFill>
                  <a:schemeClr val="accent1"/>
                </a:solidFill>
                <a:latin typeface="Helvetica" charset="0"/>
                <a:ea typeface="Times New Roman" charset="0"/>
                <a:cs typeface="Arial" charset="0"/>
              </a:rPr>
              <a:t>For </a:t>
            </a:r>
            <a:r>
              <a:rPr lang="en-US" sz="2000" u="sng" dirty="0">
                <a:solidFill>
                  <a:schemeClr val="accent1"/>
                </a:solidFill>
                <a:latin typeface="Helvetica" charset="0"/>
                <a:ea typeface="Times New Roman" charset="0"/>
                <a:cs typeface="Arial" charset="0"/>
              </a:rPr>
              <a:t>more sophisticated methods </a:t>
            </a:r>
            <a:r>
              <a:rPr lang="en-US" sz="2000" dirty="0">
                <a:solidFill>
                  <a:schemeClr val="accent1"/>
                </a:solidFill>
                <a:latin typeface="Helvetica" charset="0"/>
                <a:ea typeface="Times New Roman" charset="0"/>
                <a:cs typeface="Arial" charset="0"/>
              </a:rPr>
              <a:t>like </a:t>
            </a:r>
            <a:r>
              <a:rPr lang="en-US" sz="2000" dirty="0" err="1">
                <a:solidFill>
                  <a:schemeClr val="accent1"/>
                </a:solidFill>
                <a:latin typeface="Helvetica" charset="0"/>
                <a:ea typeface="Times New Roman" charset="0"/>
                <a:cs typeface="Arial" charset="0"/>
              </a:rPr>
              <a:t>edgeR</a:t>
            </a:r>
            <a:r>
              <a:rPr lang="en-US" sz="2000" dirty="0">
                <a:solidFill>
                  <a:schemeClr val="accent1"/>
                </a:solidFill>
                <a:latin typeface="Helvetica" charset="0"/>
                <a:ea typeface="Times New Roman" charset="0"/>
                <a:cs typeface="Arial" charset="0"/>
              </a:rPr>
              <a:t>, MAST – </a:t>
            </a:r>
            <a:r>
              <a:rPr lang="en-US" sz="2000" u="sng" dirty="0">
                <a:solidFill>
                  <a:schemeClr val="accent1"/>
                </a:solidFill>
                <a:latin typeface="Helvetica" charset="0"/>
                <a:ea typeface="Times New Roman" charset="0"/>
                <a:cs typeface="Arial" charset="0"/>
              </a:rPr>
              <a:t>filtering of low</a:t>
            </a:r>
          </a:p>
          <a:p>
            <a:pPr>
              <a:spcAft>
                <a:spcPts val="600"/>
              </a:spcAft>
            </a:pPr>
            <a:r>
              <a:rPr lang="en-US" sz="2000" u="sng" dirty="0">
                <a:solidFill>
                  <a:schemeClr val="accent1"/>
                </a:solidFill>
                <a:latin typeface="Helvetica" charset="0"/>
                <a:ea typeface="Times New Roman" charset="0"/>
                <a:cs typeface="Arial" charset="0"/>
              </a:rPr>
              <a:t>expressed genes very important</a:t>
            </a:r>
            <a:r>
              <a:rPr lang="en-US" sz="2000" dirty="0">
                <a:solidFill>
                  <a:schemeClr val="accent1"/>
                </a:solidFill>
                <a:latin typeface="Helvetica" charset="0"/>
                <a:ea typeface="Times New Roman" charset="0"/>
                <a:cs typeface="Arial" charset="0"/>
              </a:rPr>
              <a:t> for good performance</a:t>
            </a:r>
          </a:p>
        </p:txBody>
      </p:sp>
    </p:spTree>
    <p:extLst>
      <p:ext uri="{BB962C8B-B14F-4D97-AF65-F5344CB8AC3E}">
        <p14:creationId xmlns:p14="http://schemas.microsoft.com/office/powerpoint/2010/main" val="1695347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b="1"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27728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DED8B-BB6D-DD4F-950E-B6DB8D50F0BB}"/>
              </a:ext>
            </a:extLst>
          </p:cNvPr>
          <p:cNvSpPr>
            <a:spLocks noGrp="1"/>
          </p:cNvSpPr>
          <p:nvPr>
            <p:ph type="body" sz="quarter" idx="10"/>
          </p:nvPr>
        </p:nvSpPr>
        <p:spPr>
          <a:xfrm>
            <a:off x="838200" y="1876483"/>
            <a:ext cx="10515600" cy="2769989"/>
          </a:xfrm>
        </p:spPr>
        <p:txBody>
          <a:bodyPr/>
          <a:lstStyle/>
          <a:p>
            <a:r>
              <a:rPr lang="en-US" dirty="0"/>
              <a:t>“</a:t>
            </a:r>
            <a:r>
              <a:rPr lang="en-US" sz="4000" dirty="0"/>
              <a:t>Batch effects are sub-groups of measurements that have qualitatively different behavior across conditions and are unrelated to the biological or scientific variables in a study</a:t>
            </a:r>
            <a:r>
              <a:rPr lang="en-US" dirty="0"/>
              <a:t>”:</a:t>
            </a:r>
            <a:r>
              <a:rPr lang="en-US" i="1" dirty="0"/>
              <a:t> Leek et al 2010</a:t>
            </a:r>
          </a:p>
        </p:txBody>
      </p:sp>
      <p:sp>
        <p:nvSpPr>
          <p:cNvPr id="3" name="Title 2">
            <a:extLst>
              <a:ext uri="{FF2B5EF4-FFF2-40B4-BE49-F238E27FC236}">
                <a16:creationId xmlns:a16="http://schemas.microsoft.com/office/drawing/2014/main" id="{699597EA-0B06-EF46-B5AD-90A201067FF9}"/>
              </a:ext>
            </a:extLst>
          </p:cNvPr>
          <p:cNvSpPr>
            <a:spLocks noGrp="1"/>
          </p:cNvSpPr>
          <p:nvPr>
            <p:ph type="title"/>
          </p:nvPr>
        </p:nvSpPr>
        <p:spPr/>
        <p:txBody>
          <a:bodyPr/>
          <a:lstStyle/>
          <a:p>
            <a:r>
              <a:rPr lang="en-US" dirty="0"/>
              <a:t>Define batch effects</a:t>
            </a:r>
          </a:p>
        </p:txBody>
      </p:sp>
    </p:spTree>
    <p:extLst>
      <p:ext uri="{BB962C8B-B14F-4D97-AF65-F5344CB8AC3E}">
        <p14:creationId xmlns:p14="http://schemas.microsoft.com/office/powerpoint/2010/main" val="109915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39858-E6BC-4346-87CC-5BCEA48EE3D3}"/>
              </a:ext>
            </a:extLst>
          </p:cNvPr>
          <p:cNvSpPr>
            <a:spLocks noGrp="1"/>
          </p:cNvSpPr>
          <p:nvPr>
            <p:ph type="body" sz="quarter" idx="10"/>
          </p:nvPr>
        </p:nvSpPr>
        <p:spPr>
          <a:xfrm>
            <a:off x="838200" y="1876483"/>
            <a:ext cx="10515600" cy="1679434"/>
          </a:xfrm>
        </p:spPr>
        <p:txBody>
          <a:bodyPr/>
          <a:lstStyle/>
          <a:p>
            <a:r>
              <a:rPr lang="en-US" dirty="0"/>
              <a:t>In your experiments where subset of samples are processed are differently – different times, people, library prep</a:t>
            </a:r>
          </a:p>
          <a:p>
            <a:r>
              <a:rPr lang="en-US" dirty="0"/>
              <a:t>When you want to compare your data to publicly accessible data</a:t>
            </a:r>
          </a:p>
        </p:txBody>
      </p:sp>
      <p:sp>
        <p:nvSpPr>
          <p:cNvPr id="3" name="Title 2">
            <a:extLst>
              <a:ext uri="{FF2B5EF4-FFF2-40B4-BE49-F238E27FC236}">
                <a16:creationId xmlns:a16="http://schemas.microsoft.com/office/drawing/2014/main" id="{09CE282D-D3C5-A44A-AC14-68A2CD7892A9}"/>
              </a:ext>
            </a:extLst>
          </p:cNvPr>
          <p:cNvSpPr>
            <a:spLocks noGrp="1"/>
          </p:cNvSpPr>
          <p:nvPr>
            <p:ph type="title"/>
          </p:nvPr>
        </p:nvSpPr>
        <p:spPr/>
        <p:txBody>
          <a:bodyPr/>
          <a:lstStyle/>
          <a:p>
            <a:r>
              <a:rPr lang="en-US" dirty="0"/>
              <a:t>Batch effects could arise</a:t>
            </a:r>
          </a:p>
        </p:txBody>
      </p:sp>
    </p:spTree>
    <p:extLst>
      <p:ext uri="{BB962C8B-B14F-4D97-AF65-F5344CB8AC3E}">
        <p14:creationId xmlns:p14="http://schemas.microsoft.com/office/powerpoint/2010/main" val="109439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213474-D28F-7A42-AE7B-2A758BA8C54D}"/>
              </a:ext>
            </a:extLst>
          </p:cNvPr>
          <p:cNvSpPr>
            <a:spLocks noGrp="1"/>
          </p:cNvSpPr>
          <p:nvPr>
            <p:ph type="title"/>
          </p:nvPr>
        </p:nvSpPr>
        <p:spPr/>
        <p:txBody>
          <a:bodyPr>
            <a:normAutofit fontScale="90000"/>
          </a:bodyPr>
          <a:lstStyle/>
          <a:p>
            <a:r>
              <a:rPr lang="en-US" dirty="0"/>
              <a:t>Factors to be controlled for in your experimental design</a:t>
            </a:r>
          </a:p>
        </p:txBody>
      </p:sp>
      <p:sp>
        <p:nvSpPr>
          <p:cNvPr id="2" name="Text Placeholder 1">
            <a:extLst>
              <a:ext uri="{FF2B5EF4-FFF2-40B4-BE49-F238E27FC236}">
                <a16:creationId xmlns:a16="http://schemas.microsoft.com/office/drawing/2014/main" id="{2B26F70B-E7D0-EA4A-BB29-05297535F053}"/>
              </a:ext>
            </a:extLst>
          </p:cNvPr>
          <p:cNvSpPr>
            <a:spLocks noGrp="1"/>
          </p:cNvSpPr>
          <p:nvPr>
            <p:ph type="body" sz="half" idx="2"/>
          </p:nvPr>
        </p:nvSpPr>
        <p:spPr>
          <a:xfrm>
            <a:off x="839788" y="2233534"/>
            <a:ext cx="4727892" cy="3635454"/>
          </a:xfrm>
        </p:spPr>
        <p:txBody>
          <a:bodyPr>
            <a:normAutofit/>
          </a:bodyPr>
          <a:lstStyle/>
          <a:p>
            <a:r>
              <a:rPr lang="en-US" dirty="0"/>
              <a:t>Date of sample perfusion</a:t>
            </a:r>
          </a:p>
          <a:p>
            <a:r>
              <a:rPr lang="en-US" dirty="0"/>
              <a:t>Date of nuclear isolation</a:t>
            </a:r>
            <a:endParaRPr lang="en-US" dirty="0">
              <a:solidFill>
                <a:srgbClr val="0070C0"/>
              </a:solidFill>
            </a:endParaRPr>
          </a:p>
          <a:p>
            <a:r>
              <a:rPr lang="en-US" dirty="0"/>
              <a:t>Litter </a:t>
            </a:r>
          </a:p>
          <a:p>
            <a:r>
              <a:rPr lang="en-US" dirty="0"/>
              <a:t>Date of sequencing</a:t>
            </a:r>
          </a:p>
          <a:p>
            <a:r>
              <a:rPr lang="en-US" dirty="0"/>
              <a:t>Age of mouse</a:t>
            </a:r>
          </a:p>
          <a:p>
            <a:r>
              <a:rPr lang="en-US" dirty="0"/>
              <a:t>Person processing the sample</a:t>
            </a:r>
          </a:p>
          <a:p>
            <a:r>
              <a:rPr lang="en-US" dirty="0"/>
              <a:t>The reagents used </a:t>
            </a:r>
          </a:p>
          <a:p>
            <a:r>
              <a:rPr lang="en-US" dirty="0"/>
              <a:t>Person doing the preps</a:t>
            </a:r>
          </a:p>
          <a:p>
            <a:r>
              <a:rPr lang="en-US" sz="2000" dirty="0">
                <a:solidFill>
                  <a:srgbClr val="FF0000"/>
                </a:solidFill>
              </a:rPr>
              <a:t>Animal models</a:t>
            </a:r>
          </a:p>
          <a:p>
            <a:r>
              <a:rPr lang="en-US" sz="2000" dirty="0">
                <a:solidFill>
                  <a:srgbClr val="FF0000"/>
                </a:solidFill>
              </a:rPr>
              <a:t>Drug treatments</a:t>
            </a:r>
          </a:p>
        </p:txBody>
      </p:sp>
      <p:pic>
        <p:nvPicPr>
          <p:cNvPr id="10" name="Picture 9">
            <a:extLst>
              <a:ext uri="{FF2B5EF4-FFF2-40B4-BE49-F238E27FC236}">
                <a16:creationId xmlns:a16="http://schemas.microsoft.com/office/drawing/2014/main" id="{5484826C-A1BD-D445-83E7-E7C39D46E986}"/>
              </a:ext>
            </a:extLst>
          </p:cNvPr>
          <p:cNvPicPr>
            <a:picLocks noChangeAspect="1"/>
          </p:cNvPicPr>
          <p:nvPr/>
        </p:nvPicPr>
        <p:blipFill>
          <a:blip r:embed="rId2"/>
          <a:stretch>
            <a:fillRect/>
          </a:stretch>
        </p:blipFill>
        <p:spPr>
          <a:xfrm>
            <a:off x="5171440" y="228600"/>
            <a:ext cx="10972800" cy="6400800"/>
          </a:xfrm>
          <a:prstGeom prst="rect">
            <a:avLst/>
          </a:prstGeom>
        </p:spPr>
      </p:pic>
    </p:spTree>
    <p:extLst>
      <p:ext uri="{BB962C8B-B14F-4D97-AF65-F5344CB8AC3E}">
        <p14:creationId xmlns:p14="http://schemas.microsoft.com/office/powerpoint/2010/main" val="16038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2839752"/>
          </a:xfrm>
        </p:spPr>
        <p:txBody>
          <a:bodyPr/>
          <a:lstStyle/>
          <a:p>
            <a:r>
              <a:rPr lang="en-US" b="1" dirty="0"/>
              <a:t>Identify the cell types </a:t>
            </a:r>
            <a:r>
              <a:rPr lang="en-US" dirty="0"/>
              <a:t>in your sample of interest</a:t>
            </a:r>
          </a:p>
          <a:p>
            <a:r>
              <a:rPr lang="en-US" b="1" dirty="0"/>
              <a:t>Identify which cell types change</a:t>
            </a:r>
            <a:r>
              <a:rPr lang="en-US" dirty="0"/>
              <a:t> under condition of interest</a:t>
            </a:r>
          </a:p>
          <a:p>
            <a:r>
              <a:rPr lang="en-US" b="1" dirty="0"/>
              <a:t>Identify genes whose expression</a:t>
            </a:r>
            <a:r>
              <a:rPr lang="en-US" dirty="0"/>
              <a:t> is modulated in relevant cell types</a:t>
            </a:r>
          </a:p>
          <a:p>
            <a:pPr marL="0" indent="0">
              <a:buNone/>
            </a:pPr>
            <a:endParaRPr lang="en-US" dirty="0"/>
          </a:p>
          <a:p>
            <a:endParaRPr lang="en-US" dirty="0"/>
          </a:p>
        </p:txBody>
      </p:sp>
      <p:sp>
        <p:nvSpPr>
          <p:cNvPr id="3" name="Title 2"/>
          <p:cNvSpPr>
            <a:spLocks noGrp="1"/>
          </p:cNvSpPr>
          <p:nvPr>
            <p:ph type="title"/>
          </p:nvPr>
        </p:nvSpPr>
        <p:spPr/>
        <p:txBody>
          <a:bodyPr>
            <a:normAutofit/>
          </a:bodyPr>
          <a:lstStyle/>
          <a:p>
            <a:r>
              <a:rPr lang="en-US" sz="3600" dirty="0"/>
              <a:t>Typical scientific questions</a:t>
            </a:r>
          </a:p>
        </p:txBody>
      </p:sp>
    </p:spTree>
    <p:extLst>
      <p:ext uri="{BB962C8B-B14F-4D97-AF65-F5344CB8AC3E}">
        <p14:creationId xmlns:p14="http://schemas.microsoft.com/office/powerpoint/2010/main" val="2262588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754FA5C-7D48-FA4F-B09D-BCF2DBC9E306}"/>
              </a:ext>
            </a:extLst>
          </p:cNvPr>
          <p:cNvSpPr>
            <a:spLocks noGrp="1"/>
          </p:cNvSpPr>
          <p:nvPr>
            <p:ph type="body" sz="quarter" idx="10"/>
          </p:nvPr>
        </p:nvSpPr>
        <p:spPr>
          <a:xfrm>
            <a:off x="838200" y="1876483"/>
            <a:ext cx="10515600" cy="3227550"/>
          </a:xfrm>
        </p:spPr>
        <p:txBody>
          <a:bodyPr/>
          <a:lstStyle/>
          <a:p>
            <a:r>
              <a:rPr lang="en-US" b="1" dirty="0"/>
              <a:t>Idea:</a:t>
            </a:r>
            <a:r>
              <a:rPr lang="en-US" dirty="0"/>
              <a:t> Samples within batches are balanced in terms of biological end-points of interest</a:t>
            </a:r>
          </a:p>
          <a:p>
            <a:r>
              <a:rPr lang="en-US" u="sng" dirty="0"/>
              <a:t>Ideal</a:t>
            </a:r>
            <a:r>
              <a:rPr lang="en-US" dirty="0"/>
              <a:t>: to have samples from each of the end-points being compared</a:t>
            </a:r>
          </a:p>
          <a:p>
            <a:r>
              <a:rPr lang="en-US" u="sng" dirty="0">
                <a:solidFill>
                  <a:srgbClr val="FF0000"/>
                </a:solidFill>
              </a:rPr>
              <a:t>Don’t</a:t>
            </a:r>
            <a:r>
              <a:rPr lang="en-US" dirty="0"/>
              <a:t>: have all samples from the same end-point</a:t>
            </a:r>
          </a:p>
          <a:p>
            <a:r>
              <a:rPr lang="en-US" u="sng" dirty="0">
                <a:solidFill>
                  <a:srgbClr val="0070C0"/>
                </a:solidFill>
              </a:rPr>
              <a:t>Ok</a:t>
            </a:r>
            <a:r>
              <a:rPr lang="en-US" dirty="0"/>
              <a:t>: to have samples from a  smaller subset of end-points</a:t>
            </a:r>
          </a:p>
          <a:p>
            <a:pPr marL="0" indent="0">
              <a:buNone/>
            </a:pPr>
            <a:endParaRPr lang="en-US" dirty="0"/>
          </a:p>
        </p:txBody>
      </p:sp>
      <p:sp>
        <p:nvSpPr>
          <p:cNvPr id="5" name="Title 4">
            <a:extLst>
              <a:ext uri="{FF2B5EF4-FFF2-40B4-BE49-F238E27FC236}">
                <a16:creationId xmlns:a16="http://schemas.microsoft.com/office/drawing/2014/main" id="{6949A43D-0132-CA48-B330-37D284AE05F5}"/>
              </a:ext>
            </a:extLst>
          </p:cNvPr>
          <p:cNvSpPr>
            <a:spLocks noGrp="1"/>
          </p:cNvSpPr>
          <p:nvPr>
            <p:ph type="title"/>
          </p:nvPr>
        </p:nvSpPr>
        <p:spPr/>
        <p:txBody>
          <a:bodyPr/>
          <a:lstStyle/>
          <a:p>
            <a:r>
              <a:rPr lang="en-US" dirty="0"/>
              <a:t>Choice of samples within a batch</a:t>
            </a:r>
          </a:p>
        </p:txBody>
      </p:sp>
    </p:spTree>
    <p:extLst>
      <p:ext uri="{BB962C8B-B14F-4D97-AF65-F5344CB8AC3E}">
        <p14:creationId xmlns:p14="http://schemas.microsoft.com/office/powerpoint/2010/main" val="4250467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0C333-7FAD-7247-8E1D-4F9EAB7B5918}"/>
              </a:ext>
            </a:extLst>
          </p:cNvPr>
          <p:cNvSpPr>
            <a:spLocks noGrp="1"/>
          </p:cNvSpPr>
          <p:nvPr>
            <p:ph type="body" sz="quarter" idx="10"/>
          </p:nvPr>
        </p:nvSpPr>
        <p:spPr>
          <a:xfrm>
            <a:off x="838200" y="1876483"/>
            <a:ext cx="10515600" cy="2195473"/>
          </a:xfrm>
        </p:spPr>
        <p:txBody>
          <a:bodyPr/>
          <a:lstStyle/>
          <a:p>
            <a:pPr marL="514350" indent="-514350">
              <a:buFont typeface="+mj-lt"/>
              <a:buAutoNum type="arabicPeriod"/>
            </a:pPr>
            <a:r>
              <a:rPr lang="en-US" dirty="0"/>
              <a:t>There is at least one cell-type that is common between the two data sets being integrated</a:t>
            </a:r>
          </a:p>
          <a:p>
            <a:pPr marL="514350" indent="-514350">
              <a:buFont typeface="+mj-lt"/>
              <a:buAutoNum type="arabicPeriod"/>
            </a:pPr>
            <a:r>
              <a:rPr lang="en-US" dirty="0"/>
              <a:t>Batch effects are orthogonal to the biological effects</a:t>
            </a:r>
          </a:p>
          <a:p>
            <a:pPr marL="514350" indent="-514350">
              <a:buFont typeface="+mj-lt"/>
              <a:buAutoNum type="arabicPeriod"/>
            </a:pPr>
            <a:r>
              <a:rPr lang="en-US" dirty="0"/>
              <a:t>Variation in batch effects across cells is much smaller than variation in biological effects</a:t>
            </a:r>
          </a:p>
        </p:txBody>
      </p:sp>
      <p:sp>
        <p:nvSpPr>
          <p:cNvPr id="3" name="Title 2">
            <a:extLst>
              <a:ext uri="{FF2B5EF4-FFF2-40B4-BE49-F238E27FC236}">
                <a16:creationId xmlns:a16="http://schemas.microsoft.com/office/drawing/2014/main" id="{CB568910-EDCF-EC42-A75D-B63496A4A0A5}"/>
              </a:ext>
            </a:extLst>
          </p:cNvPr>
          <p:cNvSpPr>
            <a:spLocks noGrp="1"/>
          </p:cNvSpPr>
          <p:nvPr>
            <p:ph type="title"/>
          </p:nvPr>
        </p:nvSpPr>
        <p:spPr/>
        <p:txBody>
          <a:bodyPr/>
          <a:lstStyle/>
          <a:p>
            <a:r>
              <a:rPr lang="en-US" dirty="0"/>
              <a:t>Important assumptions for batch correction methods</a:t>
            </a:r>
          </a:p>
        </p:txBody>
      </p:sp>
      <p:pic>
        <p:nvPicPr>
          <p:cNvPr id="5" name="Picture 4">
            <a:extLst>
              <a:ext uri="{FF2B5EF4-FFF2-40B4-BE49-F238E27FC236}">
                <a16:creationId xmlns:a16="http://schemas.microsoft.com/office/drawing/2014/main" id="{D758B26B-2D30-C44B-9311-FBEDD60B9989}"/>
              </a:ext>
            </a:extLst>
          </p:cNvPr>
          <p:cNvPicPr>
            <a:picLocks noChangeAspect="1"/>
          </p:cNvPicPr>
          <p:nvPr/>
        </p:nvPicPr>
        <p:blipFill>
          <a:blip r:embed="rId2"/>
          <a:stretch>
            <a:fillRect/>
          </a:stretch>
        </p:blipFill>
        <p:spPr>
          <a:xfrm>
            <a:off x="5578997" y="5816514"/>
            <a:ext cx="6493397" cy="1041486"/>
          </a:xfrm>
          <a:prstGeom prst="rect">
            <a:avLst/>
          </a:prstGeom>
        </p:spPr>
      </p:pic>
    </p:spTree>
    <p:extLst>
      <p:ext uri="{BB962C8B-B14F-4D97-AF65-F5344CB8AC3E}">
        <p14:creationId xmlns:p14="http://schemas.microsoft.com/office/powerpoint/2010/main" val="2942750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8F386-D22E-5740-88CC-B918562CC4B5}"/>
              </a:ext>
            </a:extLst>
          </p:cNvPr>
          <p:cNvPicPr>
            <a:picLocks noChangeAspect="1"/>
          </p:cNvPicPr>
          <p:nvPr/>
        </p:nvPicPr>
        <p:blipFill>
          <a:blip r:embed="rId2"/>
          <a:stretch>
            <a:fillRect/>
          </a:stretch>
        </p:blipFill>
        <p:spPr>
          <a:xfrm>
            <a:off x="0" y="0"/>
            <a:ext cx="5289630" cy="2182165"/>
          </a:xfrm>
          <a:prstGeom prst="rect">
            <a:avLst/>
          </a:prstGeom>
        </p:spPr>
      </p:pic>
      <p:pic>
        <p:nvPicPr>
          <p:cNvPr id="7" name="Picture 6">
            <a:extLst>
              <a:ext uri="{FF2B5EF4-FFF2-40B4-BE49-F238E27FC236}">
                <a16:creationId xmlns:a16="http://schemas.microsoft.com/office/drawing/2014/main" id="{EE6131C9-4D4B-5D4B-96F7-32A01F983802}"/>
              </a:ext>
            </a:extLst>
          </p:cNvPr>
          <p:cNvPicPr>
            <a:picLocks noChangeAspect="1"/>
          </p:cNvPicPr>
          <p:nvPr/>
        </p:nvPicPr>
        <p:blipFill>
          <a:blip r:embed="rId3"/>
          <a:stretch>
            <a:fillRect/>
          </a:stretch>
        </p:blipFill>
        <p:spPr>
          <a:xfrm>
            <a:off x="0" y="2639028"/>
            <a:ext cx="8006426" cy="3310700"/>
          </a:xfrm>
          <a:prstGeom prst="rect">
            <a:avLst/>
          </a:prstGeom>
        </p:spPr>
      </p:pic>
      <p:sp>
        <p:nvSpPr>
          <p:cNvPr id="8" name="TextBox 7">
            <a:extLst>
              <a:ext uri="{FF2B5EF4-FFF2-40B4-BE49-F238E27FC236}">
                <a16:creationId xmlns:a16="http://schemas.microsoft.com/office/drawing/2014/main" id="{7AD218F4-5936-2144-A03F-3F196F22F1AF}"/>
              </a:ext>
            </a:extLst>
          </p:cNvPr>
          <p:cNvSpPr txBox="1"/>
          <p:nvPr/>
        </p:nvSpPr>
        <p:spPr>
          <a:xfrm>
            <a:off x="5440101" y="1267765"/>
            <a:ext cx="914400" cy="914400"/>
          </a:xfrm>
          <a:prstGeom prst="rect">
            <a:avLst/>
          </a:prstGeom>
          <a:noFill/>
          <a:ln>
            <a:noFill/>
          </a:ln>
        </p:spPr>
        <p:txBody>
          <a:bodyPr wrap="none" rtlCol="0" anchor="ctr" anchorCtr="0">
            <a:noAutofit/>
          </a:bodyPr>
          <a:lstStyle/>
          <a:p>
            <a:pPr>
              <a:spcAft>
                <a:spcPts val="600"/>
              </a:spcAft>
            </a:pPr>
            <a:r>
              <a:rPr lang="en-US" sz="2000" dirty="0">
                <a:solidFill>
                  <a:srgbClr val="0070C0"/>
                </a:solidFill>
                <a:latin typeface="Helvetica" charset="0"/>
                <a:ea typeface="Times New Roman" charset="0"/>
                <a:cs typeface="Arial" charset="0"/>
              </a:rPr>
              <a:t>LIGER, Harmony and Seurat 3 top 3 performing methods!!</a:t>
            </a:r>
          </a:p>
        </p:txBody>
      </p:sp>
    </p:spTree>
    <p:extLst>
      <p:ext uri="{BB962C8B-B14F-4D97-AF65-F5344CB8AC3E}">
        <p14:creationId xmlns:p14="http://schemas.microsoft.com/office/powerpoint/2010/main" val="248936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5F452-47B8-CA4B-8629-33E53DFF07CC}"/>
              </a:ext>
            </a:extLst>
          </p:cNvPr>
          <p:cNvSpPr>
            <a:spLocks noGrp="1"/>
          </p:cNvSpPr>
          <p:nvPr>
            <p:ph type="title"/>
          </p:nvPr>
        </p:nvSpPr>
        <p:spPr/>
        <p:txBody>
          <a:bodyPr/>
          <a:lstStyle/>
          <a:p>
            <a:r>
              <a:rPr lang="en-US" dirty="0"/>
              <a:t>Seurat 3: </a:t>
            </a:r>
            <a:r>
              <a:rPr lang="en-US" dirty="0" err="1"/>
              <a:t>IntegrateData</a:t>
            </a:r>
            <a:endParaRPr lang="en-US" dirty="0"/>
          </a:p>
        </p:txBody>
      </p:sp>
      <p:pic>
        <p:nvPicPr>
          <p:cNvPr id="5" name="Picture 4">
            <a:extLst>
              <a:ext uri="{FF2B5EF4-FFF2-40B4-BE49-F238E27FC236}">
                <a16:creationId xmlns:a16="http://schemas.microsoft.com/office/drawing/2014/main" id="{659253E2-894B-5849-88D4-1D598CD20573}"/>
              </a:ext>
            </a:extLst>
          </p:cNvPr>
          <p:cNvPicPr>
            <a:picLocks noChangeAspect="1"/>
          </p:cNvPicPr>
          <p:nvPr/>
        </p:nvPicPr>
        <p:blipFill>
          <a:blip r:embed="rId3"/>
          <a:stretch>
            <a:fillRect/>
          </a:stretch>
        </p:blipFill>
        <p:spPr>
          <a:xfrm>
            <a:off x="1278131" y="1690688"/>
            <a:ext cx="8745546" cy="5158605"/>
          </a:xfrm>
          <a:prstGeom prst="rect">
            <a:avLst/>
          </a:prstGeom>
        </p:spPr>
      </p:pic>
    </p:spTree>
    <p:extLst>
      <p:ext uri="{BB962C8B-B14F-4D97-AF65-F5344CB8AC3E}">
        <p14:creationId xmlns:p14="http://schemas.microsoft.com/office/powerpoint/2010/main" val="2772854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B14096-D83C-609D-8F02-6A63B16C12BD}"/>
              </a:ext>
            </a:extLst>
          </p:cNvPr>
          <p:cNvSpPr>
            <a:spLocks noGrp="1"/>
          </p:cNvSpPr>
          <p:nvPr>
            <p:ph type="title"/>
          </p:nvPr>
        </p:nvSpPr>
        <p:spPr/>
        <p:txBody>
          <a:bodyPr/>
          <a:lstStyle/>
          <a:p>
            <a:r>
              <a:rPr lang="en-US" dirty="0"/>
              <a:t>Harmony</a:t>
            </a:r>
          </a:p>
        </p:txBody>
      </p:sp>
      <p:pic>
        <p:nvPicPr>
          <p:cNvPr id="5" name="Picture 4">
            <a:extLst>
              <a:ext uri="{FF2B5EF4-FFF2-40B4-BE49-F238E27FC236}">
                <a16:creationId xmlns:a16="http://schemas.microsoft.com/office/drawing/2014/main" id="{9FA23913-B27E-5462-AE67-BB6F21756ED1}"/>
              </a:ext>
            </a:extLst>
          </p:cNvPr>
          <p:cNvPicPr>
            <a:picLocks noChangeAspect="1"/>
          </p:cNvPicPr>
          <p:nvPr/>
        </p:nvPicPr>
        <p:blipFill>
          <a:blip r:embed="rId3"/>
          <a:stretch>
            <a:fillRect/>
          </a:stretch>
        </p:blipFill>
        <p:spPr>
          <a:xfrm>
            <a:off x="0" y="1690688"/>
            <a:ext cx="12192000" cy="4688123"/>
          </a:xfrm>
          <a:prstGeom prst="rect">
            <a:avLst/>
          </a:prstGeom>
        </p:spPr>
      </p:pic>
      <p:sp>
        <p:nvSpPr>
          <p:cNvPr id="6" name="TextBox 5">
            <a:extLst>
              <a:ext uri="{FF2B5EF4-FFF2-40B4-BE49-F238E27FC236}">
                <a16:creationId xmlns:a16="http://schemas.microsoft.com/office/drawing/2014/main" id="{E9188B77-5B80-DA92-622F-517F76A454F6}"/>
              </a:ext>
            </a:extLst>
          </p:cNvPr>
          <p:cNvSpPr txBox="1"/>
          <p:nvPr/>
        </p:nvSpPr>
        <p:spPr>
          <a:xfrm>
            <a:off x="9610725" y="6245461"/>
            <a:ext cx="914400" cy="914400"/>
          </a:xfrm>
          <a:prstGeom prst="rect">
            <a:avLst/>
          </a:prstGeom>
          <a:noFill/>
          <a:ln>
            <a:noFill/>
          </a:ln>
        </p:spPr>
        <p:txBody>
          <a:bodyPr wrap="none" rtlCol="0" anchor="ctr" anchorCtr="0">
            <a:noAutofit/>
          </a:bodyPr>
          <a:lstStyle/>
          <a:p>
            <a:pPr>
              <a:spcAft>
                <a:spcPts val="600"/>
              </a:spcAft>
            </a:pPr>
            <a:r>
              <a:rPr lang="en-US" sz="2000" dirty="0" err="1">
                <a:latin typeface="Helvetica" charset="0"/>
                <a:ea typeface="Times New Roman" charset="0"/>
                <a:cs typeface="Arial" charset="0"/>
              </a:rPr>
              <a:t>Korunsky</a:t>
            </a:r>
            <a:r>
              <a:rPr lang="en-US" sz="2000" dirty="0">
                <a:latin typeface="Helvetica" charset="0"/>
                <a:ea typeface="Times New Roman" charset="0"/>
                <a:cs typeface="Arial" charset="0"/>
              </a:rPr>
              <a:t> et al. 2019</a:t>
            </a:r>
          </a:p>
        </p:txBody>
      </p:sp>
    </p:spTree>
    <p:extLst>
      <p:ext uri="{BB962C8B-B14F-4D97-AF65-F5344CB8AC3E}">
        <p14:creationId xmlns:p14="http://schemas.microsoft.com/office/powerpoint/2010/main" val="118544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C2B1EC-EF45-5848-A05D-93E3B843961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706258B-0BDF-9F47-86DD-AE6207C8D040}"/>
              </a:ext>
            </a:extLst>
          </p:cNvPr>
          <p:cNvSpPr>
            <a:spLocks noGrp="1"/>
          </p:cNvSpPr>
          <p:nvPr>
            <p:ph type="title"/>
          </p:nvPr>
        </p:nvSpPr>
        <p:spPr/>
        <p:txBody>
          <a:bodyPr/>
          <a:lstStyle/>
          <a:p>
            <a:r>
              <a:rPr lang="en-US" dirty="0"/>
              <a:t>Hands-on: Normalization, </a:t>
            </a:r>
            <a:r>
              <a:rPr lang="en-US" dirty="0" err="1"/>
              <a:t>FindMarkers</a:t>
            </a:r>
            <a:r>
              <a:rPr lang="en-US" dirty="0"/>
              <a:t> and Batch correction</a:t>
            </a:r>
          </a:p>
        </p:txBody>
      </p:sp>
    </p:spTree>
    <p:extLst>
      <p:ext uri="{BB962C8B-B14F-4D97-AF65-F5344CB8AC3E}">
        <p14:creationId xmlns:p14="http://schemas.microsoft.com/office/powerpoint/2010/main" val="3222643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b="1"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61388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A2199-85BD-5C4D-8623-C26558E93477}"/>
              </a:ext>
            </a:extLst>
          </p:cNvPr>
          <p:cNvSpPr>
            <a:spLocks noGrp="1"/>
          </p:cNvSpPr>
          <p:nvPr>
            <p:ph type="body" sz="quarter" idx="10"/>
          </p:nvPr>
        </p:nvSpPr>
        <p:spPr>
          <a:xfrm>
            <a:off x="838200" y="1876483"/>
            <a:ext cx="10515600" cy="4519186"/>
          </a:xfrm>
        </p:spPr>
        <p:txBody>
          <a:bodyPr/>
          <a:lstStyle/>
          <a:p>
            <a:r>
              <a:rPr lang="en-US" dirty="0"/>
              <a:t>Replicate mice, human patients to be compared across multiple conditions</a:t>
            </a:r>
          </a:p>
          <a:p>
            <a:r>
              <a:rPr lang="en-US" dirty="0"/>
              <a:t>Order 1000s of cells per mouse, human patient</a:t>
            </a:r>
          </a:p>
          <a:p>
            <a:r>
              <a:rPr lang="en-US" dirty="0"/>
              <a:t>Inference should be at the level of mouse/human-patient and not individual cells</a:t>
            </a:r>
          </a:p>
          <a:p>
            <a:r>
              <a:rPr lang="en-US" dirty="0"/>
              <a:t>Would indicate reproducibility of detected associations</a:t>
            </a:r>
          </a:p>
          <a:p>
            <a:r>
              <a:rPr lang="en-US" dirty="0">
                <a:solidFill>
                  <a:srgbClr val="0070C0"/>
                </a:solidFill>
              </a:rPr>
              <a:t>To replicate the study – one would sample a new set of mice or human patients</a:t>
            </a:r>
          </a:p>
          <a:p>
            <a:r>
              <a:rPr lang="en-US" dirty="0">
                <a:solidFill>
                  <a:srgbClr val="FF0000"/>
                </a:solidFill>
              </a:rPr>
              <a:t>To replicate the study – there is really not an infinite pool of cells from which one can sample</a:t>
            </a:r>
          </a:p>
        </p:txBody>
      </p:sp>
      <p:sp>
        <p:nvSpPr>
          <p:cNvPr id="3" name="Title 2">
            <a:extLst>
              <a:ext uri="{FF2B5EF4-FFF2-40B4-BE49-F238E27FC236}">
                <a16:creationId xmlns:a16="http://schemas.microsoft.com/office/drawing/2014/main" id="{71ADD601-16AD-C242-8A20-2D5A3BE83F0D}"/>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609376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50C3D2-DB6E-9B42-BC45-42E38A4FDBB7}"/>
              </a:ext>
            </a:extLst>
          </p:cNvPr>
          <p:cNvSpPr>
            <a:spLocks noGrp="1"/>
          </p:cNvSpPr>
          <p:nvPr>
            <p:ph type="title"/>
          </p:nvPr>
        </p:nvSpPr>
        <p:spPr/>
        <p:txBody>
          <a:bodyPr/>
          <a:lstStyle/>
          <a:p>
            <a:r>
              <a:rPr lang="en-US" dirty="0"/>
              <a:t>Gene expression is more correlated among cells within subjects</a:t>
            </a:r>
          </a:p>
        </p:txBody>
      </p:sp>
      <p:pic>
        <p:nvPicPr>
          <p:cNvPr id="5" name="Picture 4">
            <a:extLst>
              <a:ext uri="{FF2B5EF4-FFF2-40B4-BE49-F238E27FC236}">
                <a16:creationId xmlns:a16="http://schemas.microsoft.com/office/drawing/2014/main" id="{8CD2219A-B902-674C-BA89-7514645A6C07}"/>
              </a:ext>
            </a:extLst>
          </p:cNvPr>
          <p:cNvPicPr>
            <a:picLocks noChangeAspect="1"/>
          </p:cNvPicPr>
          <p:nvPr/>
        </p:nvPicPr>
        <p:blipFill>
          <a:blip r:embed="rId2"/>
          <a:stretch>
            <a:fillRect/>
          </a:stretch>
        </p:blipFill>
        <p:spPr>
          <a:xfrm>
            <a:off x="0" y="1744745"/>
            <a:ext cx="4797751" cy="1325564"/>
          </a:xfrm>
          <a:prstGeom prst="rect">
            <a:avLst/>
          </a:prstGeom>
        </p:spPr>
      </p:pic>
      <p:pic>
        <p:nvPicPr>
          <p:cNvPr id="7" name="Picture 6">
            <a:extLst>
              <a:ext uri="{FF2B5EF4-FFF2-40B4-BE49-F238E27FC236}">
                <a16:creationId xmlns:a16="http://schemas.microsoft.com/office/drawing/2014/main" id="{930B52CF-A064-0F48-966B-0DA6EA84253B}"/>
              </a:ext>
            </a:extLst>
          </p:cNvPr>
          <p:cNvPicPr>
            <a:picLocks noChangeAspect="1"/>
          </p:cNvPicPr>
          <p:nvPr/>
        </p:nvPicPr>
        <p:blipFill>
          <a:blip r:embed="rId3"/>
          <a:stretch>
            <a:fillRect/>
          </a:stretch>
        </p:blipFill>
        <p:spPr>
          <a:xfrm>
            <a:off x="6931652" y="1794088"/>
            <a:ext cx="3717298" cy="5063912"/>
          </a:xfrm>
          <a:prstGeom prst="rect">
            <a:avLst/>
          </a:prstGeom>
        </p:spPr>
      </p:pic>
    </p:spTree>
    <p:extLst>
      <p:ext uri="{BB962C8B-B14F-4D97-AF65-F5344CB8AC3E}">
        <p14:creationId xmlns:p14="http://schemas.microsoft.com/office/powerpoint/2010/main" val="3939953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9AF6E-3531-6D4D-8960-81D4B33893B6}"/>
              </a:ext>
            </a:extLst>
          </p:cNvPr>
          <p:cNvSpPr>
            <a:spLocks noGrp="1"/>
          </p:cNvSpPr>
          <p:nvPr>
            <p:ph type="body" sz="quarter" idx="10"/>
          </p:nvPr>
        </p:nvSpPr>
        <p:spPr>
          <a:xfrm>
            <a:off x="838200" y="1876483"/>
            <a:ext cx="10515600" cy="2067233"/>
          </a:xfrm>
        </p:spPr>
        <p:txBody>
          <a:bodyPr/>
          <a:lstStyle/>
          <a:p>
            <a:r>
              <a:rPr lang="en-US" b="1" u="sng" dirty="0"/>
              <a:t>Question 1 (Within-cluster): </a:t>
            </a:r>
            <a:r>
              <a:rPr lang="en-US" dirty="0"/>
              <a:t>Find genes whose mean (across replicates) expression is different between condition within each cluster</a:t>
            </a:r>
          </a:p>
          <a:p>
            <a:r>
              <a:rPr lang="en-US" b="1" u="sng" dirty="0"/>
              <a:t>Question 2 (Between-cluster):</a:t>
            </a:r>
            <a:r>
              <a:rPr lang="en-US" dirty="0"/>
              <a:t> Find clusters with disproportionate number of cells between the two conditions</a:t>
            </a:r>
          </a:p>
        </p:txBody>
      </p:sp>
      <p:sp>
        <p:nvSpPr>
          <p:cNvPr id="3" name="Title 2">
            <a:extLst>
              <a:ext uri="{FF2B5EF4-FFF2-40B4-BE49-F238E27FC236}">
                <a16:creationId xmlns:a16="http://schemas.microsoft.com/office/drawing/2014/main" id="{A9F958FA-1958-C443-8D14-CAE5CCE12576}"/>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3049311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b="1"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05168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839752"/>
          </a:xfrm>
        </p:spPr>
        <p:txBody>
          <a:bodyPr/>
          <a:lstStyle/>
          <a:p>
            <a:r>
              <a:rPr lang="en-US" dirty="0"/>
              <a:t>Within clusters, all cells are not independent of each other</a:t>
            </a:r>
          </a:p>
          <a:p>
            <a:r>
              <a:rPr lang="en-US" dirty="0"/>
              <a:t>Cells are dependent on the animal of origin</a:t>
            </a:r>
          </a:p>
          <a:p>
            <a:r>
              <a:rPr lang="en-US" dirty="0"/>
              <a:t>How does one model this dependence of reads across cells from the same animal?</a:t>
            </a:r>
          </a:p>
          <a:p>
            <a:r>
              <a:rPr lang="en-US" i="1" dirty="0"/>
              <a:t>Simple approach</a:t>
            </a:r>
            <a:r>
              <a:rPr lang="en-US" dirty="0"/>
              <a:t>: Aggregate counts</a:t>
            </a:r>
          </a:p>
          <a:p>
            <a:r>
              <a:rPr lang="en-US" i="1" dirty="0"/>
              <a:t>More complex approach</a:t>
            </a:r>
            <a:r>
              <a:rPr lang="en-US" dirty="0"/>
              <a:t>: Use linear mixed effects model </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Within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136680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C1EB7-DECE-C84C-BD11-00293119FE85}"/>
              </a:ext>
            </a:extLst>
          </p:cNvPr>
          <p:cNvPicPr>
            <a:picLocks noChangeAspect="1"/>
          </p:cNvPicPr>
          <p:nvPr/>
        </p:nvPicPr>
        <p:blipFill>
          <a:blip r:embed="rId2"/>
          <a:stretch>
            <a:fillRect/>
          </a:stretch>
        </p:blipFill>
        <p:spPr>
          <a:xfrm>
            <a:off x="0" y="0"/>
            <a:ext cx="6273478" cy="1693246"/>
          </a:xfrm>
          <a:prstGeom prst="rect">
            <a:avLst/>
          </a:prstGeom>
        </p:spPr>
      </p:pic>
      <p:pic>
        <p:nvPicPr>
          <p:cNvPr id="7" name="Picture 6">
            <a:extLst>
              <a:ext uri="{FF2B5EF4-FFF2-40B4-BE49-F238E27FC236}">
                <a16:creationId xmlns:a16="http://schemas.microsoft.com/office/drawing/2014/main" id="{F11DF05D-114B-F44C-9F87-2748BC4BAE6B}"/>
              </a:ext>
            </a:extLst>
          </p:cNvPr>
          <p:cNvPicPr>
            <a:picLocks noChangeAspect="1"/>
          </p:cNvPicPr>
          <p:nvPr/>
        </p:nvPicPr>
        <p:blipFill>
          <a:blip r:embed="rId3"/>
          <a:stretch>
            <a:fillRect/>
          </a:stretch>
        </p:blipFill>
        <p:spPr>
          <a:xfrm>
            <a:off x="138897" y="1693246"/>
            <a:ext cx="7928657" cy="4398430"/>
          </a:xfrm>
          <a:prstGeom prst="rect">
            <a:avLst/>
          </a:prstGeom>
        </p:spPr>
      </p:pic>
      <p:pic>
        <p:nvPicPr>
          <p:cNvPr id="9" name="Picture 8">
            <a:extLst>
              <a:ext uri="{FF2B5EF4-FFF2-40B4-BE49-F238E27FC236}">
                <a16:creationId xmlns:a16="http://schemas.microsoft.com/office/drawing/2014/main" id="{94220459-292D-974E-80B5-87A2FEC25F98}"/>
              </a:ext>
            </a:extLst>
          </p:cNvPr>
          <p:cNvPicPr>
            <a:picLocks noChangeAspect="1"/>
          </p:cNvPicPr>
          <p:nvPr/>
        </p:nvPicPr>
        <p:blipFill>
          <a:blip r:embed="rId4"/>
          <a:stretch>
            <a:fillRect/>
          </a:stretch>
        </p:blipFill>
        <p:spPr>
          <a:xfrm>
            <a:off x="9440199" y="457200"/>
            <a:ext cx="2501900" cy="5943600"/>
          </a:xfrm>
          <a:prstGeom prst="rect">
            <a:avLst/>
          </a:prstGeom>
        </p:spPr>
      </p:pic>
      <p:sp>
        <p:nvSpPr>
          <p:cNvPr id="10" name="TextBox 9">
            <a:extLst>
              <a:ext uri="{FF2B5EF4-FFF2-40B4-BE49-F238E27FC236}">
                <a16:creationId xmlns:a16="http://schemas.microsoft.com/office/drawing/2014/main" id="{C850B377-E248-3144-8108-06D485D11230}"/>
              </a:ext>
            </a:extLst>
          </p:cNvPr>
          <p:cNvSpPr txBox="1"/>
          <p:nvPr/>
        </p:nvSpPr>
        <p:spPr>
          <a:xfrm>
            <a:off x="138897" y="6091676"/>
            <a:ext cx="914400" cy="914400"/>
          </a:xfrm>
          <a:prstGeom prst="rect">
            <a:avLst/>
          </a:prstGeom>
          <a:noFill/>
          <a:ln>
            <a:noFill/>
          </a:ln>
        </p:spPr>
        <p:txBody>
          <a:bodyPr wrap="none" rtlCol="0" anchor="ctr" anchorCtr="0">
            <a:noAutofit/>
          </a:bodyPr>
          <a:lstStyle/>
          <a:p>
            <a:pPr>
              <a:spcAft>
                <a:spcPts val="600"/>
              </a:spcAft>
            </a:pPr>
            <a:r>
              <a:rPr lang="en-US" sz="2000" b="1" dirty="0" err="1">
                <a:solidFill>
                  <a:srgbClr val="0070C0"/>
                </a:solidFill>
                <a:latin typeface="Helvetica" charset="0"/>
                <a:ea typeface="Times New Roman" charset="0"/>
                <a:cs typeface="Arial" charset="0"/>
              </a:rPr>
              <a:t>edgeR</a:t>
            </a:r>
            <a:r>
              <a:rPr lang="en-US" sz="2000" dirty="0">
                <a:solidFill>
                  <a:srgbClr val="0070C0"/>
                </a:solidFill>
                <a:latin typeface="Helvetica" charset="0"/>
                <a:ea typeface="Times New Roman" charset="0"/>
                <a:cs typeface="Arial" charset="0"/>
              </a:rPr>
              <a:t> with aggregate counts (across cells from given individual) simple and most powerful!! </a:t>
            </a:r>
          </a:p>
        </p:txBody>
      </p:sp>
      <p:cxnSp>
        <p:nvCxnSpPr>
          <p:cNvPr id="12" name="Straight Arrow Connector 11">
            <a:extLst>
              <a:ext uri="{FF2B5EF4-FFF2-40B4-BE49-F238E27FC236}">
                <a16:creationId xmlns:a16="http://schemas.microsoft.com/office/drawing/2014/main" id="{0CDF2462-21AC-C447-BC4C-B4F0DECD7BB6}"/>
              </a:ext>
            </a:extLst>
          </p:cNvPr>
          <p:cNvCxnSpPr/>
          <p:nvPr/>
        </p:nvCxnSpPr>
        <p:spPr>
          <a:xfrm flipH="1" flipV="1">
            <a:off x="439838" y="5706319"/>
            <a:ext cx="138896" cy="69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237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BD2F50-CB48-574C-B0C4-AFF00E9CAEB2}"/>
              </a:ext>
            </a:extLst>
          </p:cNvPr>
          <p:cNvPicPr>
            <a:picLocks noChangeAspect="1"/>
          </p:cNvPicPr>
          <p:nvPr/>
        </p:nvPicPr>
        <p:blipFill>
          <a:blip r:embed="rId2"/>
          <a:stretch>
            <a:fillRect/>
          </a:stretch>
        </p:blipFill>
        <p:spPr>
          <a:xfrm>
            <a:off x="0" y="0"/>
            <a:ext cx="5876925" cy="1697778"/>
          </a:xfrm>
          <a:prstGeom prst="rect">
            <a:avLst/>
          </a:prstGeom>
        </p:spPr>
      </p:pic>
      <p:pic>
        <p:nvPicPr>
          <p:cNvPr id="7" name="Picture 6">
            <a:extLst>
              <a:ext uri="{FF2B5EF4-FFF2-40B4-BE49-F238E27FC236}">
                <a16:creationId xmlns:a16="http://schemas.microsoft.com/office/drawing/2014/main" id="{6D3A8F40-9B13-9A45-B057-7E91B2249F05}"/>
              </a:ext>
            </a:extLst>
          </p:cNvPr>
          <p:cNvPicPr>
            <a:picLocks noChangeAspect="1"/>
          </p:cNvPicPr>
          <p:nvPr/>
        </p:nvPicPr>
        <p:blipFill>
          <a:blip r:embed="rId3"/>
          <a:stretch>
            <a:fillRect/>
          </a:stretch>
        </p:blipFill>
        <p:spPr>
          <a:xfrm>
            <a:off x="-1" y="1988290"/>
            <a:ext cx="7920213" cy="3440959"/>
          </a:xfrm>
          <a:prstGeom prst="rect">
            <a:avLst/>
          </a:prstGeom>
        </p:spPr>
      </p:pic>
      <p:pic>
        <p:nvPicPr>
          <p:cNvPr id="9" name="Picture 8">
            <a:extLst>
              <a:ext uri="{FF2B5EF4-FFF2-40B4-BE49-F238E27FC236}">
                <a16:creationId xmlns:a16="http://schemas.microsoft.com/office/drawing/2014/main" id="{54EFC28C-72F0-3E41-89B0-490B673B749E}"/>
              </a:ext>
            </a:extLst>
          </p:cNvPr>
          <p:cNvPicPr>
            <a:picLocks noChangeAspect="1"/>
          </p:cNvPicPr>
          <p:nvPr/>
        </p:nvPicPr>
        <p:blipFill>
          <a:blip r:embed="rId4"/>
          <a:stretch>
            <a:fillRect/>
          </a:stretch>
        </p:blipFill>
        <p:spPr>
          <a:xfrm>
            <a:off x="8023225" y="1570589"/>
            <a:ext cx="3549650" cy="3858660"/>
          </a:xfrm>
          <a:prstGeom prst="rect">
            <a:avLst/>
          </a:prstGeom>
        </p:spPr>
      </p:pic>
      <p:sp>
        <p:nvSpPr>
          <p:cNvPr id="10" name="TextBox 9">
            <a:extLst>
              <a:ext uri="{FF2B5EF4-FFF2-40B4-BE49-F238E27FC236}">
                <a16:creationId xmlns:a16="http://schemas.microsoft.com/office/drawing/2014/main" id="{33622A7F-471A-624B-837F-887809A59769}"/>
              </a:ext>
            </a:extLst>
          </p:cNvPr>
          <p:cNvSpPr txBox="1"/>
          <p:nvPr/>
        </p:nvSpPr>
        <p:spPr>
          <a:xfrm>
            <a:off x="4276725" y="51149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Assessment of True Positives</a:t>
            </a:r>
          </a:p>
        </p:txBody>
      </p:sp>
      <p:sp>
        <p:nvSpPr>
          <p:cNvPr id="11" name="TextBox 10">
            <a:extLst>
              <a:ext uri="{FF2B5EF4-FFF2-40B4-BE49-F238E27FC236}">
                <a16:creationId xmlns:a16="http://schemas.microsoft.com/office/drawing/2014/main" id="{42025CAF-4371-A840-8D96-D751DEC795A2}"/>
              </a:ext>
            </a:extLst>
          </p:cNvPr>
          <p:cNvSpPr txBox="1"/>
          <p:nvPr/>
        </p:nvSpPr>
        <p:spPr>
          <a:xfrm>
            <a:off x="8277225" y="520065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Assessment of False Positives</a:t>
            </a:r>
          </a:p>
        </p:txBody>
      </p:sp>
    </p:spTree>
    <p:extLst>
      <p:ext uri="{BB962C8B-B14F-4D97-AF65-F5344CB8AC3E}">
        <p14:creationId xmlns:p14="http://schemas.microsoft.com/office/powerpoint/2010/main" val="380560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195473"/>
          </a:xfrm>
        </p:spPr>
        <p:txBody>
          <a:bodyPr/>
          <a:lstStyle/>
          <a:p>
            <a:r>
              <a:rPr lang="en-US" dirty="0"/>
              <a:t>Cell-type (cluster) proportions from each subject may be associated with condition under study</a:t>
            </a:r>
          </a:p>
          <a:p>
            <a:r>
              <a:rPr lang="en-US" dirty="0"/>
              <a:t>We can model the change in the odds of cluster membership of cells from a given subject with change in condition</a:t>
            </a:r>
          </a:p>
          <a:p>
            <a:r>
              <a:rPr lang="en-US" dirty="0"/>
              <a:t>Use generalized linear mixed effects models</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Between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334062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61828-276C-184B-A2E5-0A0C064B94D7}"/>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349735F2-7489-3241-ABED-B1A6D910D723}"/>
              </a:ext>
            </a:extLst>
          </p:cNvPr>
          <p:cNvSpPr>
            <a:spLocks noGrp="1"/>
          </p:cNvSpPr>
          <p:nvPr>
            <p:ph type="title"/>
          </p:nvPr>
        </p:nvSpPr>
        <p:spPr/>
        <p:txBody>
          <a:bodyPr/>
          <a:lstStyle/>
          <a:p>
            <a:r>
              <a:rPr lang="en-US" dirty="0"/>
              <a:t>Hands on: </a:t>
            </a:r>
            <a:br>
              <a:rPr lang="en-US" dirty="0"/>
            </a:br>
            <a:r>
              <a:rPr lang="en-US" dirty="0"/>
              <a:t>Multi-sample-multi condition comparison</a:t>
            </a:r>
          </a:p>
        </p:txBody>
      </p:sp>
    </p:spTree>
    <p:extLst>
      <p:ext uri="{BB962C8B-B14F-4D97-AF65-F5344CB8AC3E}">
        <p14:creationId xmlns:p14="http://schemas.microsoft.com/office/powerpoint/2010/main" val="1264043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b="1"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711442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120730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E96C87-3649-554B-9400-AE111E7F6AE8}"/>
              </a:ext>
            </a:extLst>
          </p:cNvPr>
          <p:cNvSpPr>
            <a:spLocks noGrp="1"/>
          </p:cNvSpPr>
          <p:nvPr>
            <p:ph type="body" sz="quarter" idx="10"/>
          </p:nvPr>
        </p:nvSpPr>
        <p:spPr>
          <a:xfrm>
            <a:off x="838200" y="1876483"/>
            <a:ext cx="10515600" cy="1291636"/>
          </a:xfrm>
        </p:spPr>
        <p:txBody>
          <a:bodyPr/>
          <a:lstStyle/>
          <a:p>
            <a:r>
              <a:rPr lang="en-US" dirty="0"/>
              <a:t>Published </a:t>
            </a:r>
            <a:r>
              <a:rPr lang="en-US" dirty="0">
                <a:hlinkClick r:id="rId2"/>
              </a:rPr>
              <a:t>benchmarks</a:t>
            </a:r>
            <a:r>
              <a:rPr lang="en-US" dirty="0"/>
              <a:t> for different classes methods/analyses on single-cell RNA-seq data</a:t>
            </a:r>
          </a:p>
          <a:p>
            <a:endParaRPr lang="en-US" dirty="0"/>
          </a:p>
        </p:txBody>
      </p:sp>
      <p:sp>
        <p:nvSpPr>
          <p:cNvPr id="3" name="Title 2">
            <a:extLst>
              <a:ext uri="{FF2B5EF4-FFF2-40B4-BE49-F238E27FC236}">
                <a16:creationId xmlns:a16="http://schemas.microsoft.com/office/drawing/2014/main" id="{09F8B29B-0E3A-A84C-A089-F5C55FFCFCB1}"/>
              </a:ext>
            </a:extLst>
          </p:cNvPr>
          <p:cNvSpPr>
            <a:spLocks noGrp="1"/>
          </p:cNvSpPr>
          <p:nvPr>
            <p:ph type="title"/>
          </p:nvPr>
        </p:nvSpPr>
        <p:spPr/>
        <p:txBody>
          <a:bodyPr/>
          <a:lstStyle/>
          <a:p>
            <a:r>
              <a:rPr lang="en-US" dirty="0"/>
              <a:t>Benchmarks will help you narrow down your choice of right tools</a:t>
            </a:r>
          </a:p>
        </p:txBody>
      </p:sp>
      <p:pic>
        <p:nvPicPr>
          <p:cNvPr id="5" name="Picture 4">
            <a:extLst>
              <a:ext uri="{FF2B5EF4-FFF2-40B4-BE49-F238E27FC236}">
                <a16:creationId xmlns:a16="http://schemas.microsoft.com/office/drawing/2014/main" id="{C4B74258-1C45-9544-908F-9BD127054033}"/>
              </a:ext>
            </a:extLst>
          </p:cNvPr>
          <p:cNvPicPr>
            <a:picLocks noChangeAspect="1"/>
          </p:cNvPicPr>
          <p:nvPr/>
        </p:nvPicPr>
        <p:blipFill>
          <a:blip r:embed="rId3"/>
          <a:stretch>
            <a:fillRect/>
          </a:stretch>
        </p:blipFill>
        <p:spPr>
          <a:xfrm>
            <a:off x="1132453" y="2757816"/>
            <a:ext cx="5935097" cy="4100183"/>
          </a:xfrm>
          <a:prstGeom prst="rect">
            <a:avLst/>
          </a:prstGeom>
        </p:spPr>
      </p:pic>
    </p:spTree>
    <p:extLst>
      <p:ext uri="{BB962C8B-B14F-4D97-AF65-F5344CB8AC3E}">
        <p14:creationId xmlns:p14="http://schemas.microsoft.com/office/powerpoint/2010/main" val="95704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2389311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903837"/>
          </a:xfrm>
        </p:spPr>
        <p:txBody>
          <a:bodyPr/>
          <a:lstStyle/>
          <a:p>
            <a:r>
              <a:rPr lang="en-US" u="sng" dirty="0">
                <a:hlinkClick r:id="rId2"/>
              </a:rPr>
              <a:t>https://www.surveymonkey.com/r/F75J6VZ</a:t>
            </a:r>
            <a:endParaRPr lang="en-US" u="sng"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Tree>
    <p:extLst>
      <p:ext uri="{BB962C8B-B14F-4D97-AF65-F5344CB8AC3E}">
        <p14:creationId xmlns:p14="http://schemas.microsoft.com/office/powerpoint/2010/main" val="103510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becoming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2750515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1419876"/>
          </a:xfrm>
        </p:spPr>
        <p:txBody>
          <a:bodyPr/>
          <a:lstStyle/>
          <a:p>
            <a:r>
              <a:rPr lang="en-US" b="1" dirty="0"/>
              <a:t>Krishna Chaudhary</a:t>
            </a:r>
            <a:r>
              <a:rPr lang="en-US" dirty="0"/>
              <a:t>, Bioinformatics Core</a:t>
            </a:r>
          </a:p>
          <a:p>
            <a:r>
              <a:rPr lang="en-US" dirty="0"/>
              <a:t>Alex Pico, Bioinformatics Core</a:t>
            </a:r>
          </a:p>
          <a:p>
            <a:r>
              <a:rPr lang="en-US" dirty="0"/>
              <a:t>Min-</a:t>
            </a:r>
            <a:r>
              <a:rPr lang="en-US" dirty="0" err="1"/>
              <a:t>Gyoung</a:t>
            </a:r>
            <a:r>
              <a:rPr lang="en-US" dirty="0"/>
              <a:t> Shin, Bioinformatics Core</a:t>
            </a:r>
          </a:p>
        </p:txBody>
      </p:sp>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61039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t>
            </a:r>
            <a:r>
              <a:rPr lang="en-US" b="1" i="1" dirty="0"/>
              <a:t>(simulated data)</a:t>
            </a:r>
          </a:p>
        </p:txBody>
      </p:sp>
      <p:pic>
        <p:nvPicPr>
          <p:cNvPr id="4" name="Picture 3" descr="HistogramOfPValue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1" y="2806095"/>
            <a:ext cx="4051905" cy="4051905"/>
          </a:xfrm>
          <a:prstGeom prst="rect">
            <a:avLst/>
          </a:prstGeom>
        </p:spPr>
      </p:pic>
      <p:pic>
        <p:nvPicPr>
          <p:cNvPr id="5" name="Picture 4" descr="HistogramOfPValue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646" y="2902857"/>
            <a:ext cx="3943048" cy="3943048"/>
          </a:xfrm>
          <a:prstGeom prst="rect">
            <a:avLst/>
          </a:prstGeom>
        </p:spPr>
      </p:pic>
      <p:pic>
        <p:nvPicPr>
          <p:cNvPr id="6" name="Picture 5" descr="HistogramOfPValue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694" y="2895599"/>
            <a:ext cx="3950306" cy="3950306"/>
          </a:xfrm>
          <a:prstGeom prst="rect">
            <a:avLst/>
          </a:prstGeom>
        </p:spPr>
      </p:pic>
    </p:spTree>
    <p:extLst>
      <p:ext uri="{BB962C8B-B14F-4D97-AF65-F5344CB8AC3E}">
        <p14:creationId xmlns:p14="http://schemas.microsoft.com/office/powerpoint/2010/main" val="2115367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Scatter of fold-changes over repeated experiments </a:t>
            </a:r>
            <a:r>
              <a:rPr lang="en-US" b="1" i="1" dirty="0"/>
              <a:t>(simulated data)</a:t>
            </a:r>
            <a:endParaRPr lang="en-US" dirty="0"/>
          </a:p>
        </p:txBody>
      </p:sp>
      <p:pic>
        <p:nvPicPr>
          <p:cNvPr id="4" name="Picture 3" descr="ScatterOfFoldChangesRepeatedExperiment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5142"/>
            <a:ext cx="4172857" cy="4172857"/>
          </a:xfrm>
          <a:prstGeom prst="rect">
            <a:avLst/>
          </a:prstGeom>
        </p:spPr>
      </p:pic>
      <p:pic>
        <p:nvPicPr>
          <p:cNvPr id="5" name="Picture 4" descr="ScatterOfFoldChangesRepeatedExperiment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27" y="2689973"/>
            <a:ext cx="4168025" cy="4168025"/>
          </a:xfrm>
          <a:prstGeom prst="rect">
            <a:avLst/>
          </a:prstGeom>
        </p:spPr>
      </p:pic>
      <p:pic>
        <p:nvPicPr>
          <p:cNvPr id="6" name="Picture 5" descr="ScatterOfFoldChangesRepeatedExperiment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017" y="2693105"/>
            <a:ext cx="4159984" cy="4159984"/>
          </a:xfrm>
          <a:prstGeom prst="rect">
            <a:avLst/>
          </a:prstGeom>
        </p:spPr>
      </p:pic>
      <p:sp>
        <p:nvSpPr>
          <p:cNvPr id="7" name="TextBox 6"/>
          <p:cNvSpPr txBox="1"/>
          <p:nvPr/>
        </p:nvSpPr>
        <p:spPr>
          <a:xfrm>
            <a:off x="149405" y="1796632"/>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More left skewed p-value distribution, the more reproducible the results! </a:t>
            </a:r>
          </a:p>
        </p:txBody>
      </p:sp>
    </p:spTree>
    <p:extLst>
      <p:ext uri="{BB962C8B-B14F-4D97-AF65-F5344CB8AC3E}">
        <p14:creationId xmlns:p14="http://schemas.microsoft.com/office/powerpoint/2010/main" val="10092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3227550"/>
          </a:xfrm>
        </p:spPr>
        <p:txBody>
          <a:bodyPr/>
          <a:lstStyle/>
          <a:p>
            <a:r>
              <a:rPr lang="en-US" u="sng" dirty="0"/>
              <a:t>E.g.</a:t>
            </a:r>
            <a:r>
              <a:rPr lang="en-US" dirty="0"/>
              <a:t>: </a:t>
            </a:r>
            <a:r>
              <a:rPr lang="en-US" i="1" dirty="0" err="1"/>
              <a:t>LogNormalize</a:t>
            </a:r>
            <a:r>
              <a:rPr lang="en-US" dirty="0"/>
              <a:t> in Seurat</a:t>
            </a:r>
          </a:p>
          <a:p>
            <a:r>
              <a:rPr lang="en-US" u="sng" dirty="0"/>
              <a:t>Assumption</a:t>
            </a:r>
            <a:r>
              <a:rPr lang="en-US" dirty="0"/>
              <a:t>: No “imbalance” in the DE genes between any pair of cells</a:t>
            </a:r>
          </a:p>
          <a:p>
            <a:r>
              <a:rPr lang="en-US" u="sng" dirty="0"/>
              <a:t>Advantages</a:t>
            </a:r>
            <a:r>
              <a:rPr lang="en-US" dirty="0"/>
              <a:t>: Simple to understand, quick to implement</a:t>
            </a:r>
          </a:p>
          <a:p>
            <a:r>
              <a:rPr lang="en-US" u="sng" dirty="0"/>
              <a:t>Disadvantages</a:t>
            </a:r>
            <a:r>
              <a:rPr lang="en-US" dirty="0"/>
              <a:t>: Could introduce biases in clustering, low-dimensional reduction, differential expression</a:t>
            </a:r>
          </a:p>
          <a:p>
            <a:r>
              <a:rPr lang="en-US" u="sng" dirty="0"/>
              <a:t>Method</a:t>
            </a:r>
            <a:r>
              <a:rPr lang="en-US" dirty="0"/>
              <a:t>: Normalize reads by sequencing depth per cell</a:t>
            </a:r>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1. Library size normalization</a:t>
            </a:r>
          </a:p>
        </p:txBody>
      </p:sp>
      <p:pic>
        <p:nvPicPr>
          <p:cNvPr id="5" name="Picture 4">
            <a:extLst>
              <a:ext uri="{FF2B5EF4-FFF2-40B4-BE49-F238E27FC236}">
                <a16:creationId xmlns:a16="http://schemas.microsoft.com/office/drawing/2014/main" id="{020F4BB2-D540-6644-BDC8-C05041F4DEAC}"/>
              </a:ext>
            </a:extLst>
          </p:cNvPr>
          <p:cNvPicPr>
            <a:picLocks noChangeAspect="1"/>
          </p:cNvPicPr>
          <p:nvPr/>
        </p:nvPicPr>
        <p:blipFill>
          <a:blip r:embed="rId3"/>
          <a:stretch>
            <a:fillRect/>
          </a:stretch>
        </p:blipFill>
        <p:spPr>
          <a:xfrm>
            <a:off x="9524497" y="5104033"/>
            <a:ext cx="2485641" cy="1753967"/>
          </a:xfrm>
          <a:prstGeom prst="rect">
            <a:avLst/>
          </a:prstGeom>
        </p:spPr>
      </p:pic>
    </p:spTree>
    <p:extLst>
      <p:ext uri="{BB962C8B-B14F-4D97-AF65-F5344CB8AC3E}">
        <p14:creationId xmlns:p14="http://schemas.microsoft.com/office/powerpoint/2010/main" val="3790744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EE917B-9E4E-C64D-9FCA-3872664550A8}"/>
              </a:ext>
            </a:extLst>
          </p:cNvPr>
          <p:cNvSpPr>
            <a:spLocks noGrp="1"/>
          </p:cNvSpPr>
          <p:nvPr>
            <p:ph type="body" sz="quarter" idx="10"/>
          </p:nvPr>
        </p:nvSpPr>
        <p:spPr>
          <a:xfrm>
            <a:off x="838200" y="1876483"/>
            <a:ext cx="10515600" cy="2562753"/>
          </a:xfrm>
        </p:spPr>
        <p:txBody>
          <a:bodyPr/>
          <a:lstStyle/>
          <a:p>
            <a:r>
              <a:rPr lang="en-US" sz="2400" dirty="0"/>
              <a:t>E.g.: scran, </a:t>
            </a:r>
            <a:r>
              <a:rPr lang="en-US" sz="2400" dirty="0" err="1"/>
              <a:t>edgeR</a:t>
            </a:r>
            <a:r>
              <a:rPr lang="en-US" sz="2400" dirty="0"/>
              <a:t>, DESeq2 in Bioconductor;</a:t>
            </a:r>
          </a:p>
          <a:p>
            <a:r>
              <a:rPr lang="en-US" sz="2400" u="sng" dirty="0"/>
              <a:t>Assumption</a:t>
            </a:r>
            <a:r>
              <a:rPr lang="en-US" sz="2400" dirty="0"/>
              <a:t>: input RNA quantity from non-diff expressed genes is the same across all cells. Most genes are not differentially expressed</a:t>
            </a:r>
          </a:p>
          <a:p>
            <a:r>
              <a:rPr lang="en-US" sz="2400" u="sng" dirty="0"/>
              <a:t>Advantage</a:t>
            </a:r>
            <a:r>
              <a:rPr lang="en-US" sz="2400" dirty="0"/>
              <a:t>: Treats data as counts unlike </a:t>
            </a:r>
            <a:r>
              <a:rPr lang="en-US" sz="2400" i="1" dirty="0" err="1"/>
              <a:t>LogNormalize</a:t>
            </a:r>
            <a:endParaRPr lang="en-US" sz="2400" i="1" dirty="0"/>
          </a:p>
          <a:p>
            <a:r>
              <a:rPr lang="en-US" sz="2400" u="sng" dirty="0"/>
              <a:t>Method</a:t>
            </a:r>
            <a:r>
              <a:rPr lang="en-US" sz="2400" dirty="0"/>
              <a:t>: Compute size factors by pooling cells</a:t>
            </a:r>
          </a:p>
          <a:p>
            <a:pPr marL="0" indent="0">
              <a:buNone/>
            </a:pPr>
            <a:endParaRPr lang="en-US" dirty="0"/>
          </a:p>
        </p:txBody>
      </p:sp>
      <p:sp>
        <p:nvSpPr>
          <p:cNvPr id="3" name="Title 2">
            <a:extLst>
              <a:ext uri="{FF2B5EF4-FFF2-40B4-BE49-F238E27FC236}">
                <a16:creationId xmlns:a16="http://schemas.microsoft.com/office/drawing/2014/main" id="{92FE8293-4924-A540-9A17-1DF8CE7E109E}"/>
              </a:ext>
            </a:extLst>
          </p:cNvPr>
          <p:cNvSpPr>
            <a:spLocks noGrp="1"/>
          </p:cNvSpPr>
          <p:nvPr>
            <p:ph type="title"/>
          </p:nvPr>
        </p:nvSpPr>
        <p:spPr/>
        <p:txBody>
          <a:bodyPr/>
          <a:lstStyle/>
          <a:p>
            <a:r>
              <a:rPr lang="en-US" dirty="0"/>
              <a:t>2. Deconvolution normalization</a:t>
            </a:r>
          </a:p>
        </p:txBody>
      </p:sp>
      <p:pic>
        <p:nvPicPr>
          <p:cNvPr id="7" name="Picture 6">
            <a:extLst>
              <a:ext uri="{FF2B5EF4-FFF2-40B4-BE49-F238E27FC236}">
                <a16:creationId xmlns:a16="http://schemas.microsoft.com/office/drawing/2014/main" id="{4DD91226-843F-9648-B20B-E751EAB903B9}"/>
              </a:ext>
            </a:extLst>
          </p:cNvPr>
          <p:cNvPicPr>
            <a:picLocks noChangeAspect="1"/>
          </p:cNvPicPr>
          <p:nvPr/>
        </p:nvPicPr>
        <p:blipFill>
          <a:blip r:embed="rId3"/>
          <a:stretch>
            <a:fillRect/>
          </a:stretch>
        </p:blipFill>
        <p:spPr>
          <a:xfrm>
            <a:off x="4632447" y="4165878"/>
            <a:ext cx="5776088" cy="2692122"/>
          </a:xfrm>
          <a:prstGeom prst="rect">
            <a:avLst/>
          </a:prstGeom>
        </p:spPr>
      </p:pic>
    </p:spTree>
    <p:extLst>
      <p:ext uri="{BB962C8B-B14F-4D97-AF65-F5344CB8AC3E}">
        <p14:creationId xmlns:p14="http://schemas.microsoft.com/office/powerpoint/2010/main" val="1098512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F727B-0295-FC42-9254-C144B6079CFD}"/>
              </a:ext>
            </a:extLst>
          </p:cNvPr>
          <p:cNvSpPr>
            <a:spLocks noGrp="1"/>
          </p:cNvSpPr>
          <p:nvPr>
            <p:ph type="body" sz="quarter" idx="10"/>
          </p:nvPr>
        </p:nvSpPr>
        <p:spPr>
          <a:xfrm>
            <a:off x="838200" y="1876483"/>
            <a:ext cx="10515600" cy="3615349"/>
          </a:xfrm>
        </p:spPr>
        <p:txBody>
          <a:bodyPr/>
          <a:lstStyle/>
          <a:p>
            <a:r>
              <a:rPr lang="en-US" u="sng" dirty="0"/>
              <a:t>Assumption</a:t>
            </a:r>
            <a:r>
              <a:rPr lang="en-US" dirty="0"/>
              <a:t>: Same amount of spike-in RNA in each cell</a:t>
            </a:r>
          </a:p>
          <a:p>
            <a:r>
              <a:rPr lang="en-US" dirty="0"/>
              <a:t>Cell differences in the coverage of the spike-in transcripts due to capture efficiency or sequencing depth</a:t>
            </a:r>
          </a:p>
          <a:p>
            <a:r>
              <a:rPr lang="en-US" u="sng" dirty="0"/>
              <a:t>Advantage</a:t>
            </a:r>
            <a:r>
              <a:rPr lang="en-US" dirty="0"/>
              <a:t>: Does not require the assumption of same amount of starting RNA material per cell</a:t>
            </a:r>
          </a:p>
          <a:p>
            <a:r>
              <a:rPr lang="en-US" u="sng" dirty="0"/>
              <a:t>Advantage</a:t>
            </a:r>
            <a:r>
              <a:rPr lang="en-US" dirty="0"/>
              <a:t>: Can treat data as count data</a:t>
            </a:r>
          </a:p>
          <a:p>
            <a:r>
              <a:rPr lang="en-US" u="sng" dirty="0"/>
              <a:t>Method</a:t>
            </a:r>
            <a:r>
              <a:rPr lang="en-US" dirty="0"/>
              <a:t>: Use differences in coverage of spike-in transcripts to normalize reads assigned to genes</a:t>
            </a:r>
          </a:p>
        </p:txBody>
      </p:sp>
      <p:sp>
        <p:nvSpPr>
          <p:cNvPr id="3" name="Title 2">
            <a:extLst>
              <a:ext uri="{FF2B5EF4-FFF2-40B4-BE49-F238E27FC236}">
                <a16:creationId xmlns:a16="http://schemas.microsoft.com/office/drawing/2014/main" id="{40BF9E8E-F743-0A4D-B93D-5C16822723BA}"/>
              </a:ext>
            </a:extLst>
          </p:cNvPr>
          <p:cNvSpPr>
            <a:spLocks noGrp="1"/>
          </p:cNvSpPr>
          <p:nvPr>
            <p:ph type="title"/>
          </p:nvPr>
        </p:nvSpPr>
        <p:spPr/>
        <p:txBody>
          <a:bodyPr/>
          <a:lstStyle/>
          <a:p>
            <a:r>
              <a:rPr lang="en-US" dirty="0"/>
              <a:t>3. Spike-in normalization</a:t>
            </a:r>
          </a:p>
        </p:txBody>
      </p:sp>
    </p:spTree>
    <p:extLst>
      <p:ext uri="{BB962C8B-B14F-4D97-AF65-F5344CB8AC3E}">
        <p14:creationId xmlns:p14="http://schemas.microsoft.com/office/powerpoint/2010/main" val="1717151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FED17-A79F-4843-9A2D-698980F398A8}"/>
              </a:ext>
            </a:extLst>
          </p:cNvPr>
          <p:cNvSpPr>
            <a:spLocks noGrp="1"/>
          </p:cNvSpPr>
          <p:nvPr>
            <p:ph type="body" sz="quarter" idx="10"/>
          </p:nvPr>
        </p:nvSpPr>
        <p:spPr>
          <a:xfrm>
            <a:off x="838200" y="1876483"/>
            <a:ext cx="10515600" cy="2839752"/>
          </a:xfrm>
        </p:spPr>
        <p:txBody>
          <a:bodyPr/>
          <a:lstStyle/>
          <a:p>
            <a:r>
              <a:rPr lang="en-US" i="1" dirty="0" err="1"/>
              <a:t>SCTransfrom</a:t>
            </a:r>
            <a:r>
              <a:rPr lang="en-US" dirty="0"/>
              <a:t> in Seurat, </a:t>
            </a:r>
            <a:r>
              <a:rPr lang="en-US" i="1" dirty="0" err="1"/>
              <a:t>zinbwave</a:t>
            </a:r>
            <a:r>
              <a:rPr lang="en-US" dirty="0"/>
              <a:t> in Bioconductor</a:t>
            </a:r>
          </a:p>
          <a:p>
            <a:r>
              <a:rPr lang="en-US" u="sng" dirty="0"/>
              <a:t>Assumption</a:t>
            </a:r>
            <a:r>
              <a:rPr lang="en-US" dirty="0"/>
              <a:t>: Most genes are not differentially expressed</a:t>
            </a:r>
          </a:p>
          <a:p>
            <a:r>
              <a:rPr lang="en-US" u="sng" dirty="0"/>
              <a:t>Advantage</a:t>
            </a:r>
            <a:r>
              <a:rPr lang="en-US" dirty="0"/>
              <a:t>: Treats data as counts unlike </a:t>
            </a:r>
            <a:r>
              <a:rPr lang="en-US" i="1" dirty="0" err="1"/>
              <a:t>LogNormalize</a:t>
            </a:r>
            <a:endParaRPr lang="en-US" i="1" dirty="0"/>
          </a:p>
          <a:p>
            <a:r>
              <a:rPr lang="en-US" u="sng" dirty="0"/>
              <a:t>Disadvantage</a:t>
            </a:r>
            <a:r>
              <a:rPr lang="en-US" dirty="0"/>
              <a:t>: Can be computationally intensive</a:t>
            </a:r>
          </a:p>
          <a:p>
            <a:r>
              <a:rPr lang="en-US" u="sng" dirty="0"/>
              <a:t>Method</a:t>
            </a:r>
            <a:r>
              <a:rPr lang="en-US" dirty="0"/>
              <a:t>: “Regularized” dependence of count distribution parameters on gene abundance</a:t>
            </a:r>
          </a:p>
        </p:txBody>
      </p:sp>
      <p:sp>
        <p:nvSpPr>
          <p:cNvPr id="3" name="Title 2">
            <a:extLst>
              <a:ext uri="{FF2B5EF4-FFF2-40B4-BE49-F238E27FC236}">
                <a16:creationId xmlns:a16="http://schemas.microsoft.com/office/drawing/2014/main" id="{303969EB-2DB8-4744-9571-D8302339EABE}"/>
              </a:ext>
            </a:extLst>
          </p:cNvPr>
          <p:cNvSpPr>
            <a:spLocks noGrp="1"/>
          </p:cNvSpPr>
          <p:nvPr>
            <p:ph type="title"/>
          </p:nvPr>
        </p:nvSpPr>
        <p:spPr/>
        <p:txBody>
          <a:bodyPr/>
          <a:lstStyle/>
          <a:p>
            <a:r>
              <a:rPr lang="en-US" dirty="0"/>
              <a:t>4. Variance-stabilizing transformation</a:t>
            </a:r>
          </a:p>
        </p:txBody>
      </p:sp>
      <p:pic>
        <p:nvPicPr>
          <p:cNvPr id="5" name="Picture 4">
            <a:extLst>
              <a:ext uri="{FF2B5EF4-FFF2-40B4-BE49-F238E27FC236}">
                <a16:creationId xmlns:a16="http://schemas.microsoft.com/office/drawing/2014/main" id="{29A6FFD1-648A-094A-8CC7-5D68EEAF4417}"/>
              </a:ext>
            </a:extLst>
          </p:cNvPr>
          <p:cNvPicPr>
            <a:picLocks noChangeAspect="1"/>
          </p:cNvPicPr>
          <p:nvPr/>
        </p:nvPicPr>
        <p:blipFill>
          <a:blip r:embed="rId2"/>
          <a:stretch>
            <a:fillRect/>
          </a:stretch>
        </p:blipFill>
        <p:spPr>
          <a:xfrm>
            <a:off x="5563564" y="4716235"/>
            <a:ext cx="6628436" cy="2170681"/>
          </a:xfrm>
          <a:prstGeom prst="rect">
            <a:avLst/>
          </a:prstGeom>
        </p:spPr>
      </p:pic>
      <p:pic>
        <p:nvPicPr>
          <p:cNvPr id="7" name="Picture 6">
            <a:extLst>
              <a:ext uri="{FF2B5EF4-FFF2-40B4-BE49-F238E27FC236}">
                <a16:creationId xmlns:a16="http://schemas.microsoft.com/office/drawing/2014/main" id="{9F22504C-4F64-B945-A2FD-E435CC89593B}"/>
              </a:ext>
            </a:extLst>
          </p:cNvPr>
          <p:cNvPicPr>
            <a:picLocks noChangeAspect="1"/>
          </p:cNvPicPr>
          <p:nvPr/>
        </p:nvPicPr>
        <p:blipFill>
          <a:blip r:embed="rId3"/>
          <a:stretch>
            <a:fillRect/>
          </a:stretch>
        </p:blipFill>
        <p:spPr>
          <a:xfrm>
            <a:off x="578976" y="5222192"/>
            <a:ext cx="3695700" cy="673100"/>
          </a:xfrm>
          <a:prstGeom prst="rect">
            <a:avLst/>
          </a:prstGeom>
        </p:spPr>
      </p:pic>
      <p:sp>
        <p:nvSpPr>
          <p:cNvPr id="8" name="TextBox 7">
            <a:extLst>
              <a:ext uri="{FF2B5EF4-FFF2-40B4-BE49-F238E27FC236}">
                <a16:creationId xmlns:a16="http://schemas.microsoft.com/office/drawing/2014/main" id="{4051B68D-8FD9-3A4D-926B-6082404785A6}"/>
              </a:ext>
            </a:extLst>
          </p:cNvPr>
          <p:cNvSpPr txBox="1"/>
          <p:nvPr/>
        </p:nvSpPr>
        <p:spPr>
          <a:xfrm>
            <a:off x="3398618"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Sequencing depth</a:t>
            </a:r>
          </a:p>
        </p:txBody>
      </p:sp>
      <p:sp>
        <p:nvSpPr>
          <p:cNvPr id="9" name="TextBox 8">
            <a:extLst>
              <a:ext uri="{FF2B5EF4-FFF2-40B4-BE49-F238E27FC236}">
                <a16:creationId xmlns:a16="http://schemas.microsoft.com/office/drawing/2014/main" id="{E10DF93F-E5B8-EB41-B2A9-2B94CC1221FF}"/>
              </a:ext>
            </a:extLst>
          </p:cNvPr>
          <p:cNvSpPr txBox="1"/>
          <p:nvPr/>
        </p:nvSpPr>
        <p:spPr>
          <a:xfrm>
            <a:off x="381000"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Mean expression of</a:t>
            </a:r>
          </a:p>
          <a:p>
            <a:pPr>
              <a:spcAft>
                <a:spcPts val="600"/>
              </a:spcAft>
            </a:pPr>
            <a:r>
              <a:rPr lang="en-US" sz="2000" dirty="0">
                <a:latin typeface="Helvetica" charset="0"/>
                <a:ea typeface="Times New Roman" charset="0"/>
                <a:cs typeface="Arial" charset="0"/>
              </a:rPr>
              <a:t>gene </a:t>
            </a:r>
            <a:r>
              <a:rPr lang="en-US" sz="2000" dirty="0" err="1">
                <a:latin typeface="Helvetica" charset="0"/>
                <a:ea typeface="Times New Roman" charset="0"/>
                <a:cs typeface="Arial" charset="0"/>
              </a:rPr>
              <a:t>i</a:t>
            </a:r>
            <a:endParaRPr lang="en-US" sz="2000" dirty="0">
              <a:latin typeface="Helvetica" charset="0"/>
              <a:ea typeface="Times New Roman" charset="0"/>
              <a:cs typeface="Arial" charset="0"/>
            </a:endParaRPr>
          </a:p>
        </p:txBody>
      </p:sp>
      <p:cxnSp>
        <p:nvCxnSpPr>
          <p:cNvPr id="13" name="Straight Arrow Connector 12">
            <a:extLst>
              <a:ext uri="{FF2B5EF4-FFF2-40B4-BE49-F238E27FC236}">
                <a16:creationId xmlns:a16="http://schemas.microsoft.com/office/drawing/2014/main" id="{C87E7456-6086-C849-80EF-0638FE92DA42}"/>
              </a:ext>
            </a:extLst>
          </p:cNvPr>
          <p:cNvCxnSpPr>
            <a:cxnSpLocks/>
          </p:cNvCxnSpPr>
          <p:nvPr/>
        </p:nvCxnSpPr>
        <p:spPr>
          <a:xfrm flipV="1">
            <a:off x="578976" y="5717895"/>
            <a:ext cx="716424" cy="47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BFD9FE-5AA3-6642-A8B4-28E331D963FC}"/>
              </a:ext>
            </a:extLst>
          </p:cNvPr>
          <p:cNvCxnSpPr>
            <a:cxnSpLocks/>
          </p:cNvCxnSpPr>
          <p:nvPr/>
        </p:nvCxnSpPr>
        <p:spPr>
          <a:xfrm flipV="1">
            <a:off x="3634451" y="5642685"/>
            <a:ext cx="474562" cy="75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948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b="1"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882572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697196-1DC0-E745-8CFB-4660E1B18D1D}"/>
              </a:ext>
            </a:extLst>
          </p:cNvPr>
          <p:cNvPicPr>
            <a:picLocks noChangeAspect="1"/>
          </p:cNvPicPr>
          <p:nvPr/>
        </p:nvPicPr>
        <p:blipFill>
          <a:blip r:embed="rId3"/>
          <a:stretch>
            <a:fillRect/>
          </a:stretch>
        </p:blipFill>
        <p:spPr>
          <a:xfrm>
            <a:off x="8890679" y="2248894"/>
            <a:ext cx="3005620" cy="2721064"/>
          </a:xfrm>
          <a:prstGeom prst="rect">
            <a:avLst/>
          </a:prstGeom>
        </p:spPr>
      </p:pic>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effectLst/>
              </a:rPr>
              <a:t>Dissecting the Tumor Microenvironment</a:t>
            </a:r>
          </a:p>
        </p:txBody>
      </p:sp>
      <p:sp>
        <p:nvSpPr>
          <p:cNvPr id="5" name="Text Placeholder 4">
            <a:extLst>
              <a:ext uri="{FF2B5EF4-FFF2-40B4-BE49-F238E27FC236}">
                <a16:creationId xmlns:a16="http://schemas.microsoft.com/office/drawing/2014/main" id="{D1D639B5-59A9-ED48-B470-BB81225C7E90}"/>
              </a:ext>
            </a:extLst>
          </p:cNvPr>
          <p:cNvSpPr>
            <a:spLocks noGrp="1"/>
          </p:cNvSpPr>
          <p:nvPr>
            <p:ph type="body" sz="quarter" idx="10"/>
          </p:nvPr>
        </p:nvSpPr>
        <p:spPr>
          <a:xfrm>
            <a:off x="838200" y="1876483"/>
            <a:ext cx="10515600" cy="903837"/>
          </a:xfrm>
        </p:spPr>
        <p:txBody>
          <a:bodyPr/>
          <a:lstStyle/>
          <a:p>
            <a:r>
              <a:rPr lang="en-US" dirty="0"/>
              <a:t>GFP+ Mice were injected with a melanoma cell line</a:t>
            </a:r>
          </a:p>
          <a:p>
            <a:r>
              <a:rPr lang="en-US" dirty="0"/>
              <a:t>Host and tumor cells were then sorted and sequenced</a:t>
            </a:r>
          </a:p>
        </p:txBody>
      </p:sp>
      <p:pic>
        <p:nvPicPr>
          <p:cNvPr id="4" name="Picture 3">
            <a:extLst>
              <a:ext uri="{FF2B5EF4-FFF2-40B4-BE49-F238E27FC236}">
                <a16:creationId xmlns:a16="http://schemas.microsoft.com/office/drawing/2014/main" id="{A0F97BCA-89B9-D34F-B766-A963A9E113F3}"/>
              </a:ext>
            </a:extLst>
          </p:cNvPr>
          <p:cNvPicPr>
            <a:picLocks noChangeAspect="1"/>
          </p:cNvPicPr>
          <p:nvPr/>
        </p:nvPicPr>
        <p:blipFill>
          <a:blip r:embed="rId4"/>
          <a:stretch>
            <a:fillRect/>
          </a:stretch>
        </p:blipFill>
        <p:spPr>
          <a:xfrm>
            <a:off x="571983" y="3039224"/>
            <a:ext cx="2404901" cy="2488718"/>
          </a:xfrm>
          <a:prstGeom prst="rect">
            <a:avLst/>
          </a:prstGeom>
        </p:spPr>
      </p:pic>
      <p:sp>
        <p:nvSpPr>
          <p:cNvPr id="6" name="TextBox 5">
            <a:extLst>
              <a:ext uri="{FF2B5EF4-FFF2-40B4-BE49-F238E27FC236}">
                <a16:creationId xmlns:a16="http://schemas.microsoft.com/office/drawing/2014/main" id="{573CEFBA-F08A-6E4A-B942-B3F9AE7249E4}"/>
              </a:ext>
            </a:extLst>
          </p:cNvPr>
          <p:cNvSpPr txBox="1"/>
          <p:nvPr/>
        </p:nvSpPr>
        <p:spPr>
          <a:xfrm>
            <a:off x="4811486" y="6439076"/>
            <a:ext cx="2286000" cy="348342"/>
          </a:xfrm>
          <a:prstGeom prst="rect">
            <a:avLst/>
          </a:prstGeom>
          <a:noFill/>
          <a:ln>
            <a:noFill/>
          </a:ln>
        </p:spPr>
        <p:txBody>
          <a:bodyPr wrap="square" rtlCol="0" anchor="ctr" anchorCtr="0">
            <a:noAutofit/>
          </a:bodyPr>
          <a:lstStyle/>
          <a:p>
            <a:pPr>
              <a:spcAft>
                <a:spcPts val="600"/>
              </a:spcAft>
            </a:pPr>
            <a:r>
              <a:rPr lang="en-US" sz="1200" dirty="0">
                <a:latin typeface="Arial" panose="020B0604020202020204" pitchFamily="34" charset="0"/>
                <a:ea typeface="Times New Roman" charset="0"/>
                <a:cs typeface="Arial" panose="020B0604020202020204" pitchFamily="34" charset="0"/>
              </a:rPr>
              <a:t>Davidson </a:t>
            </a:r>
            <a:r>
              <a:rPr lang="en-US" sz="1200" i="1" dirty="0">
                <a:latin typeface="Arial" panose="020B0604020202020204" pitchFamily="34" charset="0"/>
                <a:ea typeface="Times New Roman" charset="0"/>
                <a:cs typeface="Arial" panose="020B0604020202020204" pitchFamily="34" charset="0"/>
              </a:rPr>
              <a:t>et al</a:t>
            </a:r>
            <a:r>
              <a:rPr lang="en-US" sz="1200" dirty="0">
                <a:latin typeface="Arial" panose="020B0604020202020204" pitchFamily="34" charset="0"/>
                <a:ea typeface="Times New Roman" charset="0"/>
                <a:cs typeface="Arial" panose="020B0604020202020204" pitchFamily="34" charset="0"/>
              </a:rPr>
              <a:t>. </a:t>
            </a:r>
            <a:r>
              <a:rPr lang="en-US" sz="1200" u="sng" dirty="0" err="1">
                <a:latin typeface="Arial" panose="020B0604020202020204" pitchFamily="34" charset="0"/>
                <a:ea typeface="Times New Roman" charset="0"/>
                <a:cs typeface="Arial" panose="020B0604020202020204" pitchFamily="34" charset="0"/>
              </a:rPr>
              <a:t>bioRxiv</a:t>
            </a:r>
            <a:r>
              <a:rPr lang="en-US" sz="1200" dirty="0">
                <a:latin typeface="Arial" panose="020B0604020202020204" pitchFamily="34" charset="0"/>
                <a:ea typeface="Times New Roman" charset="0"/>
                <a:cs typeface="Arial" panose="020B0604020202020204" pitchFamily="34" charset="0"/>
              </a:rPr>
              <a:t> 2018</a:t>
            </a:r>
          </a:p>
        </p:txBody>
      </p:sp>
      <p:pic>
        <p:nvPicPr>
          <p:cNvPr id="8" name="Picture 7">
            <a:extLst>
              <a:ext uri="{FF2B5EF4-FFF2-40B4-BE49-F238E27FC236}">
                <a16:creationId xmlns:a16="http://schemas.microsoft.com/office/drawing/2014/main" id="{C2D4CDD7-8F94-4E40-B608-8163152A1534}"/>
              </a:ext>
            </a:extLst>
          </p:cNvPr>
          <p:cNvPicPr>
            <a:picLocks noChangeAspect="1"/>
          </p:cNvPicPr>
          <p:nvPr/>
        </p:nvPicPr>
        <p:blipFill rotWithShape="1">
          <a:blip r:embed="rId5"/>
          <a:srcRect t="2507"/>
          <a:stretch/>
        </p:blipFill>
        <p:spPr>
          <a:xfrm>
            <a:off x="3519383" y="3609426"/>
            <a:ext cx="2584205" cy="1918516"/>
          </a:xfrm>
          <a:prstGeom prst="rect">
            <a:avLst/>
          </a:prstGeom>
        </p:spPr>
      </p:pic>
      <p:cxnSp>
        <p:nvCxnSpPr>
          <p:cNvPr id="10" name="Straight Arrow Connector 9">
            <a:extLst>
              <a:ext uri="{FF2B5EF4-FFF2-40B4-BE49-F238E27FC236}">
                <a16:creationId xmlns:a16="http://schemas.microsoft.com/office/drawing/2014/main" id="{7DC8248F-FF10-CC43-975D-C4A6C371E8BA}"/>
              </a:ext>
            </a:extLst>
          </p:cNvPr>
          <p:cNvCxnSpPr/>
          <p:nvPr/>
        </p:nvCxnSpPr>
        <p:spPr>
          <a:xfrm>
            <a:off x="2789499" y="4431494"/>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183C31-34B6-FA4E-9AE0-09D14F5E564F}"/>
              </a:ext>
            </a:extLst>
          </p:cNvPr>
          <p:cNvPicPr>
            <a:picLocks noChangeAspect="1"/>
          </p:cNvPicPr>
          <p:nvPr/>
        </p:nvPicPr>
        <p:blipFill>
          <a:blip r:embed="rId6"/>
          <a:stretch>
            <a:fillRect/>
          </a:stretch>
        </p:blipFill>
        <p:spPr>
          <a:xfrm>
            <a:off x="8922562" y="5430657"/>
            <a:ext cx="2222339" cy="1182590"/>
          </a:xfrm>
          <a:prstGeom prst="rect">
            <a:avLst/>
          </a:prstGeom>
        </p:spPr>
      </p:pic>
      <p:pic>
        <p:nvPicPr>
          <p:cNvPr id="18" name="Picture 17">
            <a:extLst>
              <a:ext uri="{FF2B5EF4-FFF2-40B4-BE49-F238E27FC236}">
                <a16:creationId xmlns:a16="http://schemas.microsoft.com/office/drawing/2014/main" id="{6578E761-0E02-DA4F-A98C-481FB1832E0F}"/>
              </a:ext>
            </a:extLst>
          </p:cNvPr>
          <p:cNvPicPr>
            <a:picLocks noChangeAspect="1"/>
          </p:cNvPicPr>
          <p:nvPr/>
        </p:nvPicPr>
        <p:blipFill>
          <a:blip r:embed="rId7"/>
          <a:stretch>
            <a:fillRect/>
          </a:stretch>
        </p:blipFill>
        <p:spPr>
          <a:xfrm>
            <a:off x="6373241" y="3414109"/>
            <a:ext cx="1938877" cy="2309149"/>
          </a:xfrm>
          <a:prstGeom prst="rect">
            <a:avLst/>
          </a:prstGeom>
        </p:spPr>
      </p:pic>
      <p:cxnSp>
        <p:nvCxnSpPr>
          <p:cNvPr id="19" name="Straight Arrow Connector 18">
            <a:extLst>
              <a:ext uri="{FF2B5EF4-FFF2-40B4-BE49-F238E27FC236}">
                <a16:creationId xmlns:a16="http://schemas.microsoft.com/office/drawing/2014/main" id="{AA6816FA-D09B-DF44-9860-A93EEC34FDF8}"/>
              </a:ext>
            </a:extLst>
          </p:cNvPr>
          <p:cNvCxnSpPr/>
          <p:nvPr/>
        </p:nvCxnSpPr>
        <p:spPr>
          <a:xfrm>
            <a:off x="5841357" y="4431908"/>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758546-076F-5A45-86D3-09E7BF888FEC}"/>
              </a:ext>
            </a:extLst>
          </p:cNvPr>
          <p:cNvSpPr txBox="1"/>
          <p:nvPr/>
        </p:nvSpPr>
        <p:spPr>
          <a:xfrm>
            <a:off x="1877170" y="5834075"/>
            <a:ext cx="3187868"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Grow tumor (5, 11 days)</a:t>
            </a:r>
          </a:p>
        </p:txBody>
      </p:sp>
      <p:cxnSp>
        <p:nvCxnSpPr>
          <p:cNvPr id="31" name="Straight Arrow Connector 30">
            <a:extLst>
              <a:ext uri="{FF2B5EF4-FFF2-40B4-BE49-F238E27FC236}">
                <a16:creationId xmlns:a16="http://schemas.microsoft.com/office/drawing/2014/main" id="{237236EB-E956-434E-9AC1-A382153EC944}"/>
              </a:ext>
            </a:extLst>
          </p:cNvPr>
          <p:cNvCxnSpPr>
            <a:cxnSpLocks/>
          </p:cNvCxnSpPr>
          <p:nvPr/>
        </p:nvCxnSpPr>
        <p:spPr>
          <a:xfrm flipV="1">
            <a:off x="7959675" y="4182486"/>
            <a:ext cx="888411" cy="35132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748C53-2BB3-044B-BEEF-6652CBE9B735}"/>
              </a:ext>
            </a:extLst>
          </p:cNvPr>
          <p:cNvCxnSpPr>
            <a:cxnSpLocks/>
          </p:cNvCxnSpPr>
          <p:nvPr/>
        </p:nvCxnSpPr>
        <p:spPr>
          <a:xfrm>
            <a:off x="7917084" y="5527942"/>
            <a:ext cx="973594" cy="4571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D68A25F-8C45-9B44-B71B-5186E19CA7BD}"/>
              </a:ext>
            </a:extLst>
          </p:cNvPr>
          <p:cNvSpPr txBox="1"/>
          <p:nvPr/>
        </p:nvSpPr>
        <p:spPr>
          <a:xfrm>
            <a:off x="5321083" y="5834075"/>
            <a:ext cx="2681184"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FACS sort cells</a:t>
            </a:r>
          </a:p>
        </p:txBody>
      </p:sp>
      <p:sp>
        <p:nvSpPr>
          <p:cNvPr id="2" name="Oval 1"/>
          <p:cNvSpPr/>
          <p:nvPr/>
        </p:nvSpPr>
        <p:spPr>
          <a:xfrm>
            <a:off x="9736968" y="5943600"/>
            <a:ext cx="914400" cy="914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0" y="623298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Source: David Joy</a:t>
            </a:r>
          </a:p>
        </p:txBody>
      </p:sp>
    </p:spTree>
    <p:extLst>
      <p:ext uri="{BB962C8B-B14F-4D97-AF65-F5344CB8AC3E}">
        <p14:creationId xmlns:p14="http://schemas.microsoft.com/office/powerpoint/2010/main" val="401015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Fibroblast cells over </a:t>
            </a:r>
            <a:r>
              <a:rPr lang="en-US" b="1" dirty="0"/>
              <a:t>Time, Clusters and Individuals</a:t>
            </a:r>
          </a:p>
        </p:txBody>
      </p:sp>
      <p:pic>
        <p:nvPicPr>
          <p:cNvPr id="2" name="Picture 1" descr="Ti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7" y="2584068"/>
            <a:ext cx="4274909" cy="4268412"/>
          </a:xfrm>
          <a:prstGeom prst="rect">
            <a:avLst/>
          </a:prstGeom>
        </p:spPr>
      </p:pic>
      <p:pic>
        <p:nvPicPr>
          <p:cNvPr id="5" name="Picture 4" descr="Clust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231" y="2803057"/>
            <a:ext cx="3932778" cy="4054942"/>
          </a:xfrm>
          <a:prstGeom prst="rect">
            <a:avLst/>
          </a:prstGeom>
        </p:spPr>
      </p:pic>
      <p:pic>
        <p:nvPicPr>
          <p:cNvPr id="6" name="Picture 5" descr="Individu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6248" y="2803056"/>
            <a:ext cx="3935752" cy="4049424"/>
          </a:xfrm>
          <a:prstGeom prst="rect">
            <a:avLst/>
          </a:prstGeom>
        </p:spPr>
      </p:pic>
      <p:sp>
        <p:nvSpPr>
          <p:cNvPr id="7" name="TextBox 6"/>
          <p:cNvSpPr txBox="1"/>
          <p:nvPr/>
        </p:nvSpPr>
        <p:spPr>
          <a:xfrm>
            <a:off x="1372102" y="170528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Time</a:t>
            </a:r>
          </a:p>
        </p:txBody>
      </p:sp>
      <p:sp>
        <p:nvSpPr>
          <p:cNvPr id="8" name="TextBox 7"/>
          <p:cNvSpPr txBox="1"/>
          <p:nvPr/>
        </p:nvSpPr>
        <p:spPr>
          <a:xfrm>
            <a:off x="5918147"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Cluster</a:t>
            </a:r>
          </a:p>
        </p:txBody>
      </p:sp>
      <p:sp>
        <p:nvSpPr>
          <p:cNvPr id="9" name="TextBox 8"/>
          <p:cNvSpPr txBox="1"/>
          <p:nvPr/>
        </p:nvSpPr>
        <p:spPr>
          <a:xfrm>
            <a:off x="9690560"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Individual</a:t>
            </a:r>
          </a:p>
        </p:txBody>
      </p:sp>
    </p:spTree>
    <p:extLst>
      <p:ext uri="{BB962C8B-B14F-4D97-AF65-F5344CB8AC3E}">
        <p14:creationId xmlns:p14="http://schemas.microsoft.com/office/powerpoint/2010/main" val="206957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269887"/>
          </a:xfrm>
        </p:spPr>
        <p:txBody>
          <a:bodyPr/>
          <a:lstStyle/>
          <a:p>
            <a:r>
              <a:rPr lang="en-US" b="1" dirty="0"/>
              <a:t>Genes associated with time:</a:t>
            </a:r>
            <a:r>
              <a:rPr lang="en-US" dirty="0"/>
              <a:t> which genes change their expression in the host fibroblast cells from the 5 day time-point to the 11 day time-point?</a:t>
            </a:r>
          </a:p>
          <a:p>
            <a:r>
              <a:rPr lang="en-US" dirty="0"/>
              <a:t>Would like to take into account inter-individual variability </a:t>
            </a:r>
            <a:r>
              <a:rPr lang="mr-IN" dirty="0"/>
              <a:t>–</a:t>
            </a:r>
            <a:r>
              <a:rPr lang="en-US" dirty="0"/>
              <a:t> </a:t>
            </a:r>
            <a:r>
              <a:rPr lang="en-US" i="1" dirty="0">
                <a:solidFill>
                  <a:srgbClr val="FF0000"/>
                </a:solidFill>
              </a:rPr>
              <a:t>make generalizable claims</a:t>
            </a:r>
          </a:p>
          <a:p>
            <a:r>
              <a:rPr lang="en-US" dirty="0"/>
              <a:t>Would make claims specific to particular clusters or implied cell-types to this population of cells </a:t>
            </a:r>
            <a:r>
              <a:rPr lang="mr-IN" dirty="0"/>
              <a:t>–</a:t>
            </a:r>
            <a:r>
              <a:rPr lang="en-US" dirty="0"/>
              <a:t> </a:t>
            </a:r>
            <a:r>
              <a:rPr lang="en-US" i="1" dirty="0">
                <a:solidFill>
                  <a:srgbClr val="FF0000"/>
                </a:solidFill>
              </a:rPr>
              <a:t>after all we have </a:t>
            </a:r>
            <a:r>
              <a:rPr lang="en-US" i="1" dirty="0" err="1">
                <a:solidFill>
                  <a:srgbClr val="FF0000"/>
                </a:solidFill>
              </a:rPr>
              <a:t>scRNA-seq</a:t>
            </a:r>
            <a:r>
              <a:rPr lang="en-US" i="1" dirty="0">
                <a:solidFill>
                  <a:srgbClr val="FF0000"/>
                </a:solidFill>
              </a:rPr>
              <a:t> data, </a:t>
            </a:r>
            <a:r>
              <a:rPr lang="en-US" i="1" dirty="0">
                <a:solidFill>
                  <a:srgbClr val="FF0000"/>
                </a:solidFill>
                <a:sym typeface="Wingdings"/>
              </a:rPr>
              <a:t>.</a:t>
            </a:r>
            <a:r>
              <a:rPr lang="en-US" i="1" dirty="0">
                <a:solidFill>
                  <a:srgbClr val="FF0000"/>
                </a:solidFill>
              </a:rPr>
              <a:t> </a:t>
            </a:r>
          </a:p>
          <a:p>
            <a:r>
              <a:rPr lang="en-US" dirty="0"/>
              <a:t>Would like to avoid the multiple testing problem and make statistically rigorous claims</a:t>
            </a:r>
          </a:p>
        </p:txBody>
      </p:sp>
      <p:sp>
        <p:nvSpPr>
          <p:cNvPr id="3" name="Title 2"/>
          <p:cNvSpPr>
            <a:spLocks noGrp="1"/>
          </p:cNvSpPr>
          <p:nvPr>
            <p:ph type="title"/>
          </p:nvPr>
        </p:nvSpPr>
        <p:spPr/>
        <p:txBody>
          <a:bodyPr/>
          <a:lstStyle/>
          <a:p>
            <a:r>
              <a:rPr lang="en-US" dirty="0"/>
              <a:t>Research Questions</a:t>
            </a:r>
          </a:p>
        </p:txBody>
      </p:sp>
    </p:spTree>
    <p:extLst>
      <p:ext uri="{BB962C8B-B14F-4D97-AF65-F5344CB8AC3E}">
        <p14:creationId xmlns:p14="http://schemas.microsoft.com/office/powerpoint/2010/main" val="3471328952"/>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27937</TotalTime>
  <Words>2379</Words>
  <Application>Microsoft Macintosh PowerPoint</Application>
  <PresentationFormat>Widescreen</PresentationFormat>
  <Paragraphs>363</Paragraphs>
  <Slides>57</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Helvetica</vt:lpstr>
      <vt:lpstr>Helvetica Neue</vt:lpstr>
      <vt:lpstr>Phosphate Inline</vt:lpstr>
      <vt:lpstr>Zapf Dingbats</vt:lpstr>
      <vt:lpstr>Office Theme</vt:lpstr>
      <vt:lpstr>Session 3: Single-cell RNA-seq Normalization, Differential Expression and Batch Correction</vt:lpstr>
      <vt:lpstr>PowerPoint Presentation</vt:lpstr>
      <vt:lpstr>Typical scientific questions</vt:lpstr>
      <vt:lpstr>Outline for this session</vt:lpstr>
      <vt:lpstr>Main points I want to convey</vt:lpstr>
      <vt:lpstr>Outline for this session</vt:lpstr>
      <vt:lpstr>Dissecting the Tumor Microenvironment</vt:lpstr>
      <vt:lpstr>Fibroblast cells over Time, Clusters and Individuals</vt:lpstr>
      <vt:lpstr>Research Questions</vt:lpstr>
      <vt:lpstr>Outline for this session</vt:lpstr>
      <vt:lpstr>Predictors of gene expression in a given cell</vt:lpstr>
      <vt:lpstr>We could use cluster as surrogate for cell-type</vt:lpstr>
      <vt:lpstr>Predictors of gene expression</vt:lpstr>
      <vt:lpstr>Predictors of gene expression</vt:lpstr>
      <vt:lpstr>Distribution of p-values across all genes and reproducibility(simulated data)</vt:lpstr>
      <vt:lpstr>Outline for this session</vt:lpstr>
      <vt:lpstr>Why all this fuss about normalization and batch correction?</vt:lpstr>
      <vt:lpstr>Normalization vs batch effects</vt:lpstr>
      <vt:lpstr>PowerPoint Presentation</vt:lpstr>
      <vt:lpstr>Why normalize for scRNA-seq</vt:lpstr>
      <vt:lpstr>Four main classes of normalization</vt:lpstr>
      <vt:lpstr>PowerPoint Presentation</vt:lpstr>
      <vt:lpstr>Outline for this session</vt:lpstr>
      <vt:lpstr>Cluster identification: marker genes</vt:lpstr>
      <vt:lpstr>PowerPoint Presentation</vt:lpstr>
      <vt:lpstr>Outline for this session</vt:lpstr>
      <vt:lpstr>Define batch effects</vt:lpstr>
      <vt:lpstr>Batch effects could arise</vt:lpstr>
      <vt:lpstr>Factors to be controlled for in your experimental design</vt:lpstr>
      <vt:lpstr>Choice of samples within a batch</vt:lpstr>
      <vt:lpstr>Important assumptions for batch correction methods</vt:lpstr>
      <vt:lpstr>PowerPoint Presentation</vt:lpstr>
      <vt:lpstr>Seurat 3: IntegrateData</vt:lpstr>
      <vt:lpstr>Harmony</vt:lpstr>
      <vt:lpstr>Hands-on: Normalization, FindMarkers and Batch correction</vt:lpstr>
      <vt:lpstr>Outline for this session</vt:lpstr>
      <vt:lpstr>Multi-sample-multi condition comparison</vt:lpstr>
      <vt:lpstr>Gene expression is more correlated among cells within subjects</vt:lpstr>
      <vt:lpstr>Multi-sample-multi condition comparison</vt:lpstr>
      <vt:lpstr>Within cluster:  Multi-sample-multi condition comparison</vt:lpstr>
      <vt:lpstr>PowerPoint Presentation</vt:lpstr>
      <vt:lpstr>PowerPoint Presentation</vt:lpstr>
      <vt:lpstr>Between cluster:  Multi-sample-multi condition comparison</vt:lpstr>
      <vt:lpstr>Hands on:  Multi-sample-multi condition comparison</vt:lpstr>
      <vt:lpstr>Outline for this session</vt:lpstr>
      <vt:lpstr>Main points I want to convey</vt:lpstr>
      <vt:lpstr>Benchmarks will help you narrow down your choice of right tools</vt:lpstr>
      <vt:lpstr>Helpful resources</vt:lpstr>
      <vt:lpstr>Your feedback is important to us!</vt:lpstr>
      <vt:lpstr>Thank you</vt:lpstr>
      <vt:lpstr>PowerPoint Presentation</vt:lpstr>
      <vt:lpstr>Distribution of p-values across all genes (simulated data)</vt:lpstr>
      <vt:lpstr>Scatter of fold-changes over repeated experiments (simulated data)</vt:lpstr>
      <vt:lpstr>1. Library size normalization</vt:lpstr>
      <vt:lpstr>2. Deconvolution normalization</vt:lpstr>
      <vt:lpstr>3. Spike-in normalization</vt:lpstr>
      <vt:lpstr>4. Variance-stabilizing transformation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1282</cp:revision>
  <cp:lastPrinted>2018-09-20T23:56:57Z</cp:lastPrinted>
  <dcterms:created xsi:type="dcterms:W3CDTF">2020-08-17T05:35:40Z</dcterms:created>
  <dcterms:modified xsi:type="dcterms:W3CDTF">2022-04-18T13:43:00Z</dcterms:modified>
</cp:coreProperties>
</file>